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303" r:id="rId2"/>
    <p:sldId id="383" r:id="rId3"/>
    <p:sldId id="397" r:id="rId4"/>
    <p:sldId id="386" r:id="rId5"/>
    <p:sldId id="394" r:id="rId6"/>
    <p:sldId id="399" r:id="rId7"/>
    <p:sldId id="374" r:id="rId8"/>
    <p:sldId id="393" r:id="rId9"/>
    <p:sldId id="389" r:id="rId10"/>
    <p:sldId id="387" r:id="rId11"/>
    <p:sldId id="390" r:id="rId12"/>
    <p:sldId id="398" r:id="rId13"/>
    <p:sldId id="405" r:id="rId14"/>
    <p:sldId id="395" r:id="rId15"/>
    <p:sldId id="401" r:id="rId16"/>
    <p:sldId id="400" r:id="rId17"/>
    <p:sldId id="402" r:id="rId18"/>
    <p:sldId id="403" r:id="rId19"/>
    <p:sldId id="396" r:id="rId20"/>
    <p:sldId id="404" r:id="rId21"/>
    <p:sldId id="391" r:id="rId22"/>
    <p:sldId id="406" r:id="rId23"/>
    <p:sldId id="392" r:id="rId24"/>
    <p:sldId id="309" r:id="rId25"/>
  </p:sldIdLst>
  <p:sldSz cx="20105688" cy="11309350"/>
  <p:notesSz cx="9925050" cy="67929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8" userDrawn="1">
          <p15:clr>
            <a:srgbClr val="A4A3A4"/>
          </p15:clr>
        </p15:guide>
        <p15:guide id="2" pos="3741" userDrawn="1">
          <p15:clr>
            <a:srgbClr val="A4A3A4"/>
          </p15:clr>
        </p15:guide>
        <p15:guide id="3" orient="horz" pos="874">
          <p15:clr>
            <a:srgbClr val="A4A3A4"/>
          </p15:clr>
        </p15:guide>
        <p15:guide id="4" pos="41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089"/>
    <a:srgbClr val="ACC0C6"/>
    <a:srgbClr val="B7BA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0" autoAdjust="0"/>
    <p:restoredTop sz="75834" autoAdjust="0"/>
  </p:normalViewPr>
  <p:slideViewPr>
    <p:cSldViewPr snapToObjects="1">
      <p:cViewPr varScale="1">
        <p:scale>
          <a:sx n="54" d="100"/>
          <a:sy n="54" d="100"/>
        </p:scale>
        <p:origin x="3138" y="84"/>
      </p:cViewPr>
      <p:guideLst>
        <p:guide orient="horz" pos="1258"/>
        <p:guide pos="3741"/>
        <p:guide orient="horz" pos="874"/>
        <p:guide pos="4124"/>
      </p:guideLst>
    </p:cSldViewPr>
  </p:slideViewPr>
  <p:outlineViewPr>
    <p:cViewPr>
      <p:scale>
        <a:sx n="33" d="100"/>
        <a:sy n="33" d="100"/>
      </p:scale>
      <p:origin x="0" y="-17430"/>
    </p:cViewPr>
  </p:outlineViewPr>
  <p:notesTextViewPr>
    <p:cViewPr>
      <p:scale>
        <a:sx n="100" d="100"/>
        <a:sy n="100" d="100"/>
      </p:scale>
      <p:origin x="0" y="0"/>
    </p:cViewPr>
  </p:notesTextViewPr>
  <p:sorterViewPr>
    <p:cViewPr>
      <p:scale>
        <a:sx n="75" d="100"/>
        <a:sy n="75" d="100"/>
      </p:scale>
      <p:origin x="0" y="0"/>
    </p:cViewPr>
  </p:sorterViewPr>
  <p:notesViewPr>
    <p:cSldViewPr snapToObjects="1">
      <p:cViewPr varScale="1">
        <p:scale>
          <a:sx n="72" d="100"/>
          <a:sy n="72" d="100"/>
        </p:scale>
        <p:origin x="307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1" u="none" strike="noStrike" kern="1200" baseline="0">
                <a:solidFill>
                  <a:schemeClr val="tx2"/>
                </a:solidFill>
                <a:latin typeface="Minion Pro" panose="02040503050306020203" pitchFamily="18" charset="0"/>
                <a:ea typeface="+mn-ea"/>
                <a:cs typeface="+mn-cs"/>
              </a:defRPr>
            </a:pPr>
            <a:r>
              <a:rPr lang="lv-LV" i="1" dirty="0" smtClean="0"/>
              <a:t>Lietotņu popularitātes indekss COVID-19 ierobežojumu</a:t>
            </a:r>
            <a:r>
              <a:rPr lang="lv-LV" i="1" baseline="0" dirty="0" smtClean="0"/>
              <a:t> laikā Latvijā 2021.g.</a:t>
            </a:r>
            <a:endParaRPr lang="en-US" i="1" dirty="0"/>
          </a:p>
        </c:rich>
      </c:tx>
      <c:layout/>
      <c:overlay val="0"/>
      <c:spPr>
        <a:noFill/>
        <a:ln>
          <a:noFill/>
        </a:ln>
        <a:effectLst/>
      </c:spPr>
      <c:txPr>
        <a:bodyPr rot="0" spcFirstLastPara="1" vertOverflow="ellipsis" vert="horz" wrap="square" anchor="ctr" anchorCtr="1"/>
        <a:lstStyle/>
        <a:p>
          <a:pPr>
            <a:defRPr sz="2400" b="1" i="1" u="none" strike="noStrike" kern="1200" baseline="0">
              <a:solidFill>
                <a:schemeClr val="tx2"/>
              </a:solidFill>
              <a:latin typeface="Minion Pro" panose="02040503050306020203" pitchFamily="18" charset="0"/>
              <a:ea typeface="+mn-ea"/>
              <a:cs typeface="+mn-cs"/>
            </a:defRPr>
          </a:pPr>
          <a:endParaRPr lang="lv-LV"/>
        </a:p>
      </c:txPr>
    </c:title>
    <c:autoTitleDeleted val="0"/>
    <c:plotArea>
      <c:layout/>
      <c:barChart>
        <c:barDir val="bar"/>
        <c:grouping val="clustered"/>
        <c:varyColors val="0"/>
        <c:ser>
          <c:idx val="0"/>
          <c:order val="0"/>
          <c:tx>
            <c:strRef>
              <c:f>Sheet1!$B$1</c:f>
              <c:strCache>
                <c:ptCount val="1"/>
                <c:pt idx="0">
                  <c:v>Popularitātes indekss</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Sheet1!$A$2:$A$8</c:f>
              <c:strCache>
                <c:ptCount val="7"/>
                <c:pt idx="0">
                  <c:v>Grüner Pass (Austrija)</c:v>
                </c:pt>
                <c:pt idx="1">
                  <c:v>Coronapass (Dānija)</c:v>
                </c:pt>
                <c:pt idx="2">
                  <c:v>COVID Certificate (Šveice)</c:v>
                </c:pt>
                <c:pt idx="3">
                  <c:v>COVID Certificate Check (Šveice)</c:v>
                </c:pt>
                <c:pt idx="4">
                  <c:v>GreenCheck (Austrija)</c:v>
                </c:pt>
                <c:pt idx="5">
                  <c:v>GreenPass Italia (Itālija)</c:v>
                </c:pt>
                <c:pt idx="6">
                  <c:v>Covid19Verify (Latvija)</c:v>
                </c:pt>
              </c:strCache>
            </c:strRef>
          </c:cat>
          <c:val>
            <c:numRef>
              <c:f>Sheet1!$B$2:$B$8</c:f>
              <c:numCache>
                <c:formatCode>General</c:formatCode>
                <c:ptCount val="7"/>
                <c:pt idx="0">
                  <c:v>49041</c:v>
                </c:pt>
                <c:pt idx="1">
                  <c:v>8774</c:v>
                </c:pt>
                <c:pt idx="2">
                  <c:v>7352</c:v>
                </c:pt>
                <c:pt idx="3">
                  <c:v>4448</c:v>
                </c:pt>
                <c:pt idx="4">
                  <c:v>1158</c:v>
                </c:pt>
                <c:pt idx="5">
                  <c:v>1048</c:v>
                </c:pt>
                <c:pt idx="6">
                  <c:v>186</c:v>
                </c:pt>
              </c:numCache>
            </c:numRef>
          </c:val>
        </c:ser>
        <c:dLbls>
          <c:showLegendKey val="0"/>
          <c:showVal val="0"/>
          <c:showCatName val="0"/>
          <c:showSerName val="0"/>
          <c:showPercent val="0"/>
          <c:showBubbleSize val="0"/>
        </c:dLbls>
        <c:gapWidth val="100"/>
        <c:axId val="836037376"/>
        <c:axId val="836035416"/>
      </c:barChart>
      <c:catAx>
        <c:axId val="83603737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2000" b="0" i="1" u="none" strike="noStrike" kern="1200" baseline="0">
                <a:solidFill>
                  <a:schemeClr val="tx2"/>
                </a:solidFill>
                <a:latin typeface="Minion Pro" panose="02040503050306020203" pitchFamily="18" charset="0"/>
                <a:ea typeface="+mn-ea"/>
                <a:cs typeface="+mn-cs"/>
              </a:defRPr>
            </a:pPr>
            <a:endParaRPr lang="lv-LV"/>
          </a:p>
        </c:txPr>
        <c:crossAx val="836035416"/>
        <c:crosses val="autoZero"/>
        <c:auto val="1"/>
        <c:lblAlgn val="ctr"/>
        <c:lblOffset val="100"/>
        <c:noMultiLvlLbl val="0"/>
      </c:catAx>
      <c:valAx>
        <c:axId val="836035416"/>
        <c:scaling>
          <c:orientation val="minMax"/>
        </c:scaling>
        <c:delete val="0"/>
        <c:axPos val="b"/>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inion Pro" panose="02040503050306020203" pitchFamily="18" charset="0"/>
                <a:ea typeface="+mn-ea"/>
                <a:cs typeface="+mn-cs"/>
              </a:defRPr>
            </a:pPr>
            <a:endParaRPr lang="lv-LV"/>
          </a:p>
        </c:txPr>
        <c:crossAx val="836037376"/>
        <c:crosses val="autoZero"/>
        <c:crossBetween val="between"/>
      </c:valAx>
      <c:spPr>
        <a:noFill/>
        <a:ln>
          <a:noFill/>
          <a:prstDash val="solid"/>
        </a:ln>
        <a:effectLst/>
      </c:spPr>
    </c:plotArea>
    <c:plotVisOnly val="1"/>
    <c:dispBlanksAs val="gap"/>
    <c:showDLblsOverMax val="0"/>
  </c:chart>
  <c:spPr>
    <a:noFill/>
    <a:ln>
      <a:noFill/>
    </a:ln>
    <a:effectLst/>
  </c:spPr>
  <c:txPr>
    <a:bodyPr/>
    <a:lstStyle/>
    <a:p>
      <a:pPr>
        <a:defRPr sz="2000">
          <a:latin typeface="Minion Pro" panose="02040503050306020203" pitchFamily="18" charset="0"/>
        </a:defRPr>
      </a:pPr>
      <a:endParaRPr lang="lv-LV"/>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inion Pro" panose="02040503050306020203" pitchFamily="18" charset="0"/>
                <a:ea typeface="+mn-ea"/>
                <a:cs typeface="+mn-cs"/>
              </a:defRPr>
            </a:pPr>
            <a:r>
              <a:rPr lang="lv-LV"/>
              <a:t>Drošības līmenis </a:t>
            </a:r>
            <a:br>
              <a:rPr lang="lv-LV"/>
            </a:br>
            <a:r>
              <a:rPr lang="lv-LV"/>
              <a:t>(lielāks ir labāks)</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inion Pro" panose="02040503050306020203" pitchFamily="18" charset="0"/>
              <a:ea typeface="+mn-ea"/>
              <a:cs typeface="+mn-cs"/>
            </a:defRPr>
          </a:pPr>
          <a:endParaRPr lang="lv-LV"/>
        </a:p>
      </c:txPr>
    </c:title>
    <c:autoTitleDeleted val="0"/>
    <c:plotArea>
      <c:layout/>
      <c:barChart>
        <c:barDir val="bar"/>
        <c:grouping val="clustered"/>
        <c:varyColors val="0"/>
        <c:ser>
          <c:idx val="0"/>
          <c:order val="0"/>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inion Pro" panose="02040503050306020203" pitchFamily="18" charset="0"/>
                    <a:ea typeface="+mn-ea"/>
                    <a:cs typeface="+mn-cs"/>
                  </a:defRPr>
                </a:pPr>
                <a:endParaRPr lang="lv-LV"/>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Sheet1!$A$2:$A$15</c:f>
              <c:strCache>
                <c:ptCount val="14"/>
                <c:pt idx="0">
                  <c:v>Coronapas (Android)</c:v>
                </c:pt>
                <c:pt idx="1">
                  <c:v>Covid Cert (Android)</c:v>
                </c:pt>
                <c:pt idx="2">
                  <c:v>Covid Check (Android)</c:v>
                </c:pt>
                <c:pt idx="3">
                  <c:v>Covid19Verify (Android)</c:v>
                </c:pt>
                <c:pt idx="4">
                  <c:v>GreenCheck (Android)</c:v>
                </c:pt>
                <c:pt idx="5">
                  <c:v>GreenPass Italia (Android)</c:v>
                </c:pt>
                <c:pt idx="6">
                  <c:v>Grüner Pass (Android)</c:v>
                </c:pt>
                <c:pt idx="7">
                  <c:v>Coronapas (iOS)</c:v>
                </c:pt>
                <c:pt idx="8">
                  <c:v>Covid Cert (iOS)</c:v>
                </c:pt>
                <c:pt idx="9">
                  <c:v>Covid Check (iOS)</c:v>
                </c:pt>
                <c:pt idx="10">
                  <c:v>Covid19Verify (iOS)</c:v>
                </c:pt>
                <c:pt idx="11">
                  <c:v>GreenCheck (iOS)</c:v>
                </c:pt>
                <c:pt idx="12">
                  <c:v>GreenPass Italia (iOS)</c:v>
                </c:pt>
                <c:pt idx="13">
                  <c:v>Grüner Pass (iOS)</c:v>
                </c:pt>
              </c:strCache>
            </c:strRef>
          </c:cat>
          <c:val>
            <c:numRef>
              <c:f>Sheet1!$B$2:$B$15</c:f>
              <c:numCache>
                <c:formatCode>General</c:formatCode>
                <c:ptCount val="14"/>
                <c:pt idx="0">
                  <c:v>64</c:v>
                </c:pt>
                <c:pt idx="1">
                  <c:v>64</c:v>
                </c:pt>
                <c:pt idx="2">
                  <c:v>70</c:v>
                </c:pt>
                <c:pt idx="3">
                  <c:v>61</c:v>
                </c:pt>
                <c:pt idx="4">
                  <c:v>53</c:v>
                </c:pt>
                <c:pt idx="5">
                  <c:v>52</c:v>
                </c:pt>
                <c:pt idx="6">
                  <c:v>58</c:v>
                </c:pt>
                <c:pt idx="7">
                  <c:v>36</c:v>
                </c:pt>
                <c:pt idx="8">
                  <c:v>44</c:v>
                </c:pt>
                <c:pt idx="9">
                  <c:v>44</c:v>
                </c:pt>
                <c:pt idx="10">
                  <c:v>44</c:v>
                </c:pt>
                <c:pt idx="11">
                  <c:v>44</c:v>
                </c:pt>
                <c:pt idx="12">
                  <c:v>25</c:v>
                </c:pt>
                <c:pt idx="13">
                  <c:v>44</c:v>
                </c:pt>
              </c:numCache>
            </c:numRef>
          </c:val>
        </c:ser>
        <c:dLbls>
          <c:dLblPos val="inEnd"/>
          <c:showLegendKey val="0"/>
          <c:showVal val="1"/>
          <c:showCatName val="0"/>
          <c:showSerName val="0"/>
          <c:showPercent val="0"/>
          <c:showBubbleSize val="0"/>
        </c:dLbls>
        <c:gapWidth val="65"/>
        <c:axId val="836039336"/>
        <c:axId val="836035808"/>
      </c:barChart>
      <c:catAx>
        <c:axId val="8360393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0" i="1" u="none" strike="noStrike" kern="1200" cap="none" baseline="0">
                <a:solidFill>
                  <a:schemeClr val="dk1">
                    <a:lumMod val="75000"/>
                    <a:lumOff val="25000"/>
                  </a:schemeClr>
                </a:solidFill>
                <a:latin typeface="Minion Pro" panose="02040503050306020203" pitchFamily="18" charset="0"/>
                <a:ea typeface="+mn-ea"/>
                <a:cs typeface="+mn-cs"/>
              </a:defRPr>
            </a:pPr>
            <a:endParaRPr lang="lv-LV"/>
          </a:p>
        </c:txPr>
        <c:crossAx val="836035808"/>
        <c:crosses val="autoZero"/>
        <c:auto val="1"/>
        <c:lblAlgn val="ctr"/>
        <c:lblOffset val="100"/>
        <c:noMultiLvlLbl val="0"/>
      </c:catAx>
      <c:valAx>
        <c:axId val="83603580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inion Pro" panose="02040503050306020203" pitchFamily="18" charset="0"/>
                <a:ea typeface="+mn-ea"/>
                <a:cs typeface="+mn-cs"/>
              </a:defRPr>
            </a:pPr>
            <a:endParaRPr lang="lv-LV"/>
          </a:p>
        </c:txPr>
        <c:crossAx val="83603933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latin typeface="Minion Pro" panose="02040503050306020203" pitchFamily="18" charset="0"/>
        </a:defRPr>
      </a:pPr>
      <a:endParaRPr lang="lv-LV"/>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063" cy="340409"/>
          </a:xfrm>
          <a:prstGeom prst="rect">
            <a:avLst/>
          </a:prstGeom>
        </p:spPr>
        <p:txBody>
          <a:bodyPr vert="horz" lIns="48655" tIns="24328" rIns="48655" bIns="24328" rtlCol="0"/>
          <a:lstStyle>
            <a:lvl1pPr algn="l">
              <a:defRPr sz="600"/>
            </a:lvl1pPr>
          </a:lstStyle>
          <a:p>
            <a:endParaRPr lang="lv-LV"/>
          </a:p>
        </p:txBody>
      </p:sp>
      <p:sp>
        <p:nvSpPr>
          <p:cNvPr id="3" name="Date Placeholder 2"/>
          <p:cNvSpPr>
            <a:spLocks noGrp="1"/>
          </p:cNvSpPr>
          <p:nvPr>
            <p:ph type="dt" sz="quarter" idx="1"/>
          </p:nvPr>
        </p:nvSpPr>
        <p:spPr>
          <a:xfrm>
            <a:off x="5621636" y="0"/>
            <a:ext cx="4301063" cy="340409"/>
          </a:xfrm>
          <a:prstGeom prst="rect">
            <a:avLst/>
          </a:prstGeom>
        </p:spPr>
        <p:txBody>
          <a:bodyPr vert="horz" lIns="48655" tIns="24328" rIns="48655" bIns="24328" rtlCol="0"/>
          <a:lstStyle>
            <a:lvl1pPr algn="r">
              <a:defRPr sz="600"/>
            </a:lvl1pPr>
          </a:lstStyle>
          <a:p>
            <a:fld id="{F38FB02C-C7BB-470C-B617-661C14B63A67}" type="datetimeFigureOut">
              <a:rPr lang="lv-LV" smtClean="0"/>
              <a:t>02.06.2022</a:t>
            </a:fld>
            <a:endParaRPr lang="lv-LV"/>
          </a:p>
        </p:txBody>
      </p:sp>
      <p:sp>
        <p:nvSpPr>
          <p:cNvPr id="4" name="Footer Placeholder 3"/>
          <p:cNvSpPr>
            <a:spLocks noGrp="1"/>
          </p:cNvSpPr>
          <p:nvPr>
            <p:ph type="ftr" sz="quarter" idx="2"/>
          </p:nvPr>
        </p:nvSpPr>
        <p:spPr>
          <a:xfrm>
            <a:off x="0" y="6452505"/>
            <a:ext cx="4301063" cy="340408"/>
          </a:xfrm>
          <a:prstGeom prst="rect">
            <a:avLst/>
          </a:prstGeom>
        </p:spPr>
        <p:txBody>
          <a:bodyPr vert="horz" lIns="48655" tIns="24328" rIns="48655" bIns="24328" rtlCol="0" anchor="b"/>
          <a:lstStyle>
            <a:lvl1pPr algn="l">
              <a:defRPr sz="600"/>
            </a:lvl1pPr>
          </a:lstStyle>
          <a:p>
            <a:endParaRPr lang="lv-LV"/>
          </a:p>
        </p:txBody>
      </p:sp>
      <p:sp>
        <p:nvSpPr>
          <p:cNvPr id="5" name="Slide Number Placeholder 4"/>
          <p:cNvSpPr>
            <a:spLocks noGrp="1"/>
          </p:cNvSpPr>
          <p:nvPr>
            <p:ph type="sldNum" sz="quarter" idx="3"/>
          </p:nvPr>
        </p:nvSpPr>
        <p:spPr>
          <a:xfrm>
            <a:off x="5621636" y="6452505"/>
            <a:ext cx="4301063" cy="340408"/>
          </a:xfrm>
          <a:prstGeom prst="rect">
            <a:avLst/>
          </a:prstGeom>
        </p:spPr>
        <p:txBody>
          <a:bodyPr vert="horz" lIns="48655" tIns="24328" rIns="48655" bIns="24328" rtlCol="0" anchor="b"/>
          <a:lstStyle>
            <a:lvl1pPr algn="r">
              <a:defRPr sz="600"/>
            </a:lvl1pPr>
          </a:lstStyle>
          <a:p>
            <a:fld id="{D76084CF-32A5-4B1E-A1F1-B695DC64A5C5}" type="slidenum">
              <a:rPr lang="lv-LV" smtClean="0"/>
              <a:t>‹#›</a:t>
            </a:fld>
            <a:endParaRPr lang="lv-LV"/>
          </a:p>
        </p:txBody>
      </p:sp>
    </p:spTree>
    <p:extLst>
      <p:ext uri="{BB962C8B-B14F-4D97-AF65-F5344CB8AC3E}">
        <p14:creationId xmlns:p14="http://schemas.microsoft.com/office/powerpoint/2010/main" val="4222558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063" cy="340409"/>
          </a:xfrm>
          <a:prstGeom prst="rect">
            <a:avLst/>
          </a:prstGeom>
        </p:spPr>
        <p:txBody>
          <a:bodyPr vert="horz" lIns="48655" tIns="24328" rIns="48655" bIns="24328" rtlCol="0"/>
          <a:lstStyle>
            <a:lvl1pPr algn="l">
              <a:defRPr sz="600"/>
            </a:lvl1pPr>
          </a:lstStyle>
          <a:p>
            <a:endParaRPr lang="en-US"/>
          </a:p>
        </p:txBody>
      </p:sp>
      <p:sp>
        <p:nvSpPr>
          <p:cNvPr id="3" name="Date Placeholder 2"/>
          <p:cNvSpPr>
            <a:spLocks noGrp="1"/>
          </p:cNvSpPr>
          <p:nvPr>
            <p:ph type="dt" idx="1"/>
          </p:nvPr>
        </p:nvSpPr>
        <p:spPr>
          <a:xfrm>
            <a:off x="5621636" y="0"/>
            <a:ext cx="4301063" cy="340409"/>
          </a:xfrm>
          <a:prstGeom prst="rect">
            <a:avLst/>
          </a:prstGeom>
        </p:spPr>
        <p:txBody>
          <a:bodyPr vert="horz" lIns="48655" tIns="24328" rIns="48655" bIns="24328" rtlCol="0"/>
          <a:lstStyle>
            <a:lvl1pPr algn="r">
              <a:defRPr sz="600"/>
            </a:lvl1pPr>
          </a:lstStyle>
          <a:p>
            <a:fld id="{908B457D-1FD7-4999-990C-8EBF61B3321C}" type="datetimeFigureOut">
              <a:rPr lang="en-US" smtClean="0"/>
              <a:t>6/2/2022</a:t>
            </a:fld>
            <a:endParaRPr lang="en-US"/>
          </a:p>
        </p:txBody>
      </p:sp>
      <p:sp>
        <p:nvSpPr>
          <p:cNvPr id="4" name="Slide Image Placeholder 3"/>
          <p:cNvSpPr>
            <a:spLocks noGrp="1" noRot="1" noChangeAspect="1"/>
          </p:cNvSpPr>
          <p:nvPr>
            <p:ph type="sldImg" idx="2"/>
          </p:nvPr>
        </p:nvSpPr>
        <p:spPr>
          <a:xfrm>
            <a:off x="2925763" y="849313"/>
            <a:ext cx="4073525" cy="2292350"/>
          </a:xfrm>
          <a:prstGeom prst="rect">
            <a:avLst/>
          </a:prstGeom>
          <a:noFill/>
          <a:ln w="12700">
            <a:solidFill>
              <a:prstClr val="black"/>
            </a:solidFill>
          </a:ln>
        </p:spPr>
        <p:txBody>
          <a:bodyPr vert="horz" lIns="48655" tIns="24328" rIns="48655" bIns="24328" rtlCol="0" anchor="ctr"/>
          <a:lstStyle/>
          <a:p>
            <a:endParaRPr lang="en-US"/>
          </a:p>
        </p:txBody>
      </p:sp>
      <p:sp>
        <p:nvSpPr>
          <p:cNvPr id="5" name="Notes Placeholder 4"/>
          <p:cNvSpPr>
            <a:spLocks noGrp="1"/>
          </p:cNvSpPr>
          <p:nvPr>
            <p:ph type="body" sz="quarter" idx="3"/>
          </p:nvPr>
        </p:nvSpPr>
        <p:spPr>
          <a:xfrm>
            <a:off x="992192" y="3268685"/>
            <a:ext cx="7940666" cy="2675592"/>
          </a:xfrm>
          <a:prstGeom prst="rect">
            <a:avLst/>
          </a:prstGeom>
        </p:spPr>
        <p:txBody>
          <a:bodyPr vert="horz" lIns="48655" tIns="24328" rIns="48655" bIns="243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2505"/>
            <a:ext cx="4301063" cy="340408"/>
          </a:xfrm>
          <a:prstGeom prst="rect">
            <a:avLst/>
          </a:prstGeom>
        </p:spPr>
        <p:txBody>
          <a:bodyPr vert="horz" lIns="48655" tIns="24328" rIns="48655" bIns="24328" rtlCol="0" anchor="b"/>
          <a:lstStyle>
            <a:lvl1pPr algn="l">
              <a:defRPr sz="600"/>
            </a:lvl1pPr>
          </a:lstStyle>
          <a:p>
            <a:endParaRPr lang="en-US"/>
          </a:p>
        </p:txBody>
      </p:sp>
      <p:sp>
        <p:nvSpPr>
          <p:cNvPr id="7" name="Slide Number Placeholder 6"/>
          <p:cNvSpPr>
            <a:spLocks noGrp="1"/>
          </p:cNvSpPr>
          <p:nvPr>
            <p:ph type="sldNum" sz="quarter" idx="5"/>
          </p:nvPr>
        </p:nvSpPr>
        <p:spPr>
          <a:xfrm>
            <a:off x="5621636" y="6452505"/>
            <a:ext cx="4301063" cy="340408"/>
          </a:xfrm>
          <a:prstGeom prst="rect">
            <a:avLst/>
          </a:prstGeom>
        </p:spPr>
        <p:txBody>
          <a:bodyPr vert="horz" lIns="48655" tIns="24328" rIns="48655" bIns="24328" rtlCol="0" anchor="b"/>
          <a:lstStyle>
            <a:lvl1pPr algn="r">
              <a:defRPr sz="600"/>
            </a:lvl1pPr>
          </a:lstStyle>
          <a:p>
            <a:fld id="{BBBD0A03-7A96-48F0-88E2-5167137E9ABC}" type="slidenum">
              <a:rPr lang="en-US" smtClean="0"/>
              <a:t>‹#›</a:t>
            </a:fld>
            <a:endParaRPr lang="en-US"/>
          </a:p>
        </p:txBody>
      </p:sp>
    </p:spTree>
    <p:extLst>
      <p:ext uri="{BB962C8B-B14F-4D97-AF65-F5344CB8AC3E}">
        <p14:creationId xmlns:p14="http://schemas.microsoft.com/office/powerpoint/2010/main" val="405647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1</a:t>
            </a:fld>
            <a:endParaRPr lang="en-US"/>
          </a:p>
        </p:txBody>
      </p:sp>
    </p:spTree>
    <p:extLst>
      <p:ext uri="{BB962C8B-B14F-4D97-AF65-F5344CB8AC3E}">
        <p14:creationId xmlns:p14="http://schemas.microsoft.com/office/powerpoint/2010/main" val="160981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Posmi:</a:t>
            </a:r>
          </a:p>
          <a:p>
            <a:pPr marL="304095" indent="-304095">
              <a:buFont typeface="Arial" panose="020B0604020202020204" pitchFamily="34" charset="0"/>
              <a:buChar char="•"/>
            </a:pPr>
            <a:r>
              <a:rPr lang="lv-LV" dirty="0" smtClean="0"/>
              <a:t>Prasību un situācijas analīze</a:t>
            </a:r>
          </a:p>
          <a:p>
            <a:pPr marL="304095" indent="-304095">
              <a:buFont typeface="Arial" panose="020B0604020202020204" pitchFamily="34" charset="0"/>
              <a:buChar char="•"/>
            </a:pPr>
            <a:r>
              <a:rPr lang="lv-LV" dirty="0" smtClean="0"/>
              <a:t>Dokumentu pārskatīšana</a:t>
            </a:r>
          </a:p>
          <a:p>
            <a:pPr marL="304095" indent="-304095">
              <a:buFont typeface="Arial" panose="020B0604020202020204" pitchFamily="34" charset="0"/>
              <a:buChar char="•"/>
            </a:pPr>
            <a:r>
              <a:rPr lang="lv-LV" dirty="0" smtClean="0"/>
              <a:t>Risku identificēšana</a:t>
            </a:r>
          </a:p>
          <a:p>
            <a:pPr marL="304095" indent="-304095">
              <a:buFont typeface="Arial" panose="020B0604020202020204" pitchFamily="34" charset="0"/>
              <a:buChar char="•"/>
            </a:pPr>
            <a:r>
              <a:rPr lang="lv-LV" dirty="0" smtClean="0"/>
              <a:t>Ievainojamību meklēšana</a:t>
            </a:r>
          </a:p>
          <a:p>
            <a:pPr marL="304095" indent="-304095">
              <a:buFont typeface="Arial" panose="020B0604020202020204" pitchFamily="34" charset="0"/>
              <a:buChar char="•"/>
            </a:pPr>
            <a:r>
              <a:rPr lang="lv-LV" dirty="0" smtClean="0"/>
              <a:t>Datu analīze</a:t>
            </a:r>
          </a:p>
          <a:p>
            <a:pPr marL="304095" indent="-304095">
              <a:buFont typeface="Arial" panose="020B0604020202020204" pitchFamily="34" charset="0"/>
              <a:buChar char="•"/>
            </a:pPr>
            <a:r>
              <a:rPr lang="lv-LV" dirty="0" smtClean="0"/>
              <a:t>Pārskats un kopsavilkums</a:t>
            </a:r>
          </a:p>
          <a:p>
            <a:endParaRPr lang="lv-LV" dirty="0" smtClean="0"/>
          </a:p>
          <a:p>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10</a:t>
            </a:fld>
            <a:endParaRPr lang="en-US"/>
          </a:p>
        </p:txBody>
      </p:sp>
    </p:spTree>
    <p:extLst>
      <p:ext uri="{BB962C8B-B14F-4D97-AF65-F5344CB8AC3E}">
        <p14:creationId xmlns:p14="http://schemas.microsoft.com/office/powerpoint/2010/main" val="191179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Tehniskajā drošības pārbaudē veiktās</a:t>
            </a:r>
            <a:r>
              <a:rPr lang="lv-LV" baseline="0" dirty="0" smtClean="0"/>
              <a:t> darbības.</a:t>
            </a:r>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11</a:t>
            </a:fld>
            <a:endParaRPr lang="en-US"/>
          </a:p>
        </p:txBody>
      </p:sp>
    </p:spTree>
    <p:extLst>
      <p:ext uri="{BB962C8B-B14F-4D97-AF65-F5344CB8AC3E}">
        <p14:creationId xmlns:p14="http://schemas.microsoft.com/office/powerpoint/2010/main" val="146811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600" dirty="0"/>
              <a:t>Statisko analīzi veic, faktiski neizpildot programmu, bet izmantojot skeneri — tāpēc šīs analīzes veikšanai bija nepieciešams iegūt programmas bināro kodu. Statiskās analīzes galvenais ierobežojums ir viltus pozitīvo rezultātu īpatsvars, kas padara šo analīzi neefektīvu. Viltus pozitīvie rezultāti rodas, jo tiek analizēti visi programmas ceļi, bet daži no tiem tiek kļūdaini noteikti kā nedroši. </a:t>
            </a:r>
          </a:p>
          <a:p>
            <a:r>
              <a:rPr lang="lv-LV" sz="600" dirty="0"/>
              <a:t>Dinamiskās analīzes laikā lietotājs rīkojas ar lietotni un novēro darbību izraisītās izmaiņas. Dinamiskajā analīzē ir mazāk viltus pozitīvo rezultātu, bet pastāv iespēja, ka kādas ievainojamības nav pamanītas, ja kāds programmas izpildes ceļš paliek nepamanīts.</a:t>
            </a:r>
          </a:p>
          <a:p>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12</a:t>
            </a:fld>
            <a:endParaRPr lang="en-US"/>
          </a:p>
        </p:txBody>
      </p:sp>
    </p:spTree>
    <p:extLst>
      <p:ext uri="{BB962C8B-B14F-4D97-AF65-F5344CB8AC3E}">
        <p14:creationId xmlns:p14="http://schemas.microsoft.com/office/powerpoint/2010/main" val="2357827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13</a:t>
            </a:fld>
            <a:endParaRPr lang="en-US"/>
          </a:p>
        </p:txBody>
      </p:sp>
    </p:spTree>
    <p:extLst>
      <p:ext uri="{BB962C8B-B14F-4D97-AF65-F5344CB8AC3E}">
        <p14:creationId xmlns:p14="http://schemas.microsoft.com/office/powerpoint/2010/main" val="411301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14</a:t>
            </a:fld>
            <a:endParaRPr lang="en-US"/>
          </a:p>
        </p:txBody>
      </p:sp>
    </p:spTree>
    <p:extLst>
      <p:ext uri="{BB962C8B-B14F-4D97-AF65-F5344CB8AC3E}">
        <p14:creationId xmlns:p14="http://schemas.microsoft.com/office/powerpoint/2010/main" val="771386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15</a:t>
            </a:fld>
            <a:endParaRPr lang="en-US"/>
          </a:p>
        </p:txBody>
      </p:sp>
    </p:spTree>
    <p:extLst>
      <p:ext uri="{BB962C8B-B14F-4D97-AF65-F5344CB8AC3E}">
        <p14:creationId xmlns:p14="http://schemas.microsoft.com/office/powerpoint/2010/main" val="81798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16</a:t>
            </a:fld>
            <a:endParaRPr lang="en-US"/>
          </a:p>
        </p:txBody>
      </p:sp>
    </p:spTree>
    <p:extLst>
      <p:ext uri="{BB962C8B-B14F-4D97-AF65-F5344CB8AC3E}">
        <p14:creationId xmlns:p14="http://schemas.microsoft.com/office/powerpoint/2010/main" val="344535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17</a:t>
            </a:fld>
            <a:endParaRPr lang="en-US"/>
          </a:p>
        </p:txBody>
      </p:sp>
    </p:spTree>
    <p:extLst>
      <p:ext uri="{BB962C8B-B14F-4D97-AF65-F5344CB8AC3E}">
        <p14:creationId xmlns:p14="http://schemas.microsoft.com/office/powerpoint/2010/main" val="188516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18</a:t>
            </a:fld>
            <a:endParaRPr lang="en-US"/>
          </a:p>
        </p:txBody>
      </p:sp>
    </p:spTree>
    <p:extLst>
      <p:ext uri="{BB962C8B-B14F-4D97-AF65-F5344CB8AC3E}">
        <p14:creationId xmlns:p14="http://schemas.microsoft.com/office/powerpoint/2010/main" val="312327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19</a:t>
            </a:fld>
            <a:endParaRPr lang="en-US"/>
          </a:p>
        </p:txBody>
      </p:sp>
    </p:spTree>
    <p:extLst>
      <p:ext uri="{BB962C8B-B14F-4D97-AF65-F5344CB8AC3E}">
        <p14:creationId xmlns:p14="http://schemas.microsoft.com/office/powerpoint/2010/main" val="278950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a:t>
            </a:fld>
            <a:endParaRPr lang="en-US"/>
          </a:p>
        </p:txBody>
      </p:sp>
    </p:spTree>
    <p:extLst>
      <p:ext uri="{BB962C8B-B14F-4D97-AF65-F5344CB8AC3E}">
        <p14:creationId xmlns:p14="http://schemas.microsoft.com/office/powerpoint/2010/main" val="3899768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20</a:t>
            </a:fld>
            <a:endParaRPr lang="en-US"/>
          </a:p>
        </p:txBody>
      </p:sp>
    </p:spTree>
    <p:extLst>
      <p:ext uri="{BB962C8B-B14F-4D97-AF65-F5344CB8AC3E}">
        <p14:creationId xmlns:p14="http://schemas.microsoft.com/office/powerpoint/2010/main" val="4028626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21</a:t>
            </a:fld>
            <a:endParaRPr lang="en-US"/>
          </a:p>
        </p:txBody>
      </p:sp>
    </p:spTree>
    <p:extLst>
      <p:ext uri="{BB962C8B-B14F-4D97-AF65-F5344CB8AC3E}">
        <p14:creationId xmlns:p14="http://schemas.microsoft.com/office/powerpoint/2010/main" val="132095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22</a:t>
            </a:fld>
            <a:endParaRPr lang="en-US"/>
          </a:p>
        </p:txBody>
      </p:sp>
    </p:spTree>
    <p:extLst>
      <p:ext uri="{BB962C8B-B14F-4D97-AF65-F5344CB8AC3E}">
        <p14:creationId xmlns:p14="http://schemas.microsoft.com/office/powerpoint/2010/main" val="237500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23</a:t>
            </a:fld>
            <a:endParaRPr lang="en-US"/>
          </a:p>
        </p:txBody>
      </p:sp>
    </p:spTree>
    <p:extLst>
      <p:ext uri="{BB962C8B-B14F-4D97-AF65-F5344CB8AC3E}">
        <p14:creationId xmlns:p14="http://schemas.microsoft.com/office/powerpoint/2010/main" val="359564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a:p>
        </p:txBody>
      </p:sp>
      <p:sp>
        <p:nvSpPr>
          <p:cNvPr id="4" name="Slide Number Placeholder 3"/>
          <p:cNvSpPr>
            <a:spLocks noGrp="1"/>
          </p:cNvSpPr>
          <p:nvPr>
            <p:ph type="sldNum" sz="quarter" idx="10"/>
          </p:nvPr>
        </p:nvSpPr>
        <p:spPr/>
        <p:txBody>
          <a:bodyPr/>
          <a:lstStyle/>
          <a:p>
            <a:fld id="{BBBD0A03-7A96-48F0-88E2-5167137E9ABC}" type="slidenum">
              <a:rPr lang="en-US" smtClean="0"/>
              <a:t>24</a:t>
            </a:fld>
            <a:endParaRPr lang="en-US"/>
          </a:p>
        </p:txBody>
      </p:sp>
    </p:spTree>
    <p:extLst>
      <p:ext uri="{BB962C8B-B14F-4D97-AF65-F5344CB8AC3E}">
        <p14:creationId xmlns:p14="http://schemas.microsoft.com/office/powerpoint/2010/main" val="212440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285"/>
            <a:r>
              <a:rPr lang="lv-LV" b="1" dirty="0" smtClean="0">
                <a:solidFill>
                  <a:schemeClr val="tx1">
                    <a:lumMod val="50000"/>
                  </a:schemeClr>
                </a:solidFill>
              </a:rPr>
              <a:t>Datu vākšanas un apstrādes metodes:</a:t>
            </a:r>
          </a:p>
          <a:p>
            <a:pPr marL="301561" indent="-243276">
              <a:buSzPct val="100000"/>
              <a:buFont typeface="+mj-lt"/>
              <a:buAutoNum type="arabicPeriod"/>
            </a:pPr>
            <a:r>
              <a:rPr lang="lv-LV" dirty="0" smtClean="0">
                <a:solidFill>
                  <a:schemeClr val="tx1">
                    <a:lumMod val="50000"/>
                  </a:schemeClr>
                </a:solidFill>
              </a:rPr>
              <a:t>Literatūras izpēte.</a:t>
            </a:r>
          </a:p>
          <a:p>
            <a:pPr marL="301561" indent="-243276">
              <a:buSzPct val="100000"/>
              <a:buFont typeface="+mj-lt"/>
              <a:buAutoNum type="arabicPeriod"/>
            </a:pPr>
            <a:r>
              <a:rPr lang="lv-LV" dirty="0" smtClean="0">
                <a:solidFill>
                  <a:schemeClr val="tx1">
                    <a:lumMod val="50000"/>
                  </a:schemeClr>
                </a:solidFill>
              </a:rPr>
              <a:t>Modelēšana.</a:t>
            </a:r>
          </a:p>
          <a:p>
            <a:pPr marL="301561" indent="-243276">
              <a:buSzPct val="100000"/>
              <a:buFont typeface="+mj-lt"/>
              <a:buAutoNum type="arabicPeriod"/>
            </a:pPr>
            <a:r>
              <a:rPr lang="lv-LV" dirty="0" smtClean="0">
                <a:solidFill>
                  <a:schemeClr val="tx1">
                    <a:lumMod val="50000"/>
                  </a:schemeClr>
                </a:solidFill>
              </a:rPr>
              <a:t>Eksperiments.</a:t>
            </a:r>
          </a:p>
          <a:p>
            <a:pPr marL="301561" indent="-243276">
              <a:buSzPct val="100000"/>
              <a:buFont typeface="+mj-lt"/>
              <a:buAutoNum type="arabicPeriod"/>
            </a:pPr>
            <a:r>
              <a:rPr lang="lv-LV" dirty="0" smtClean="0">
                <a:solidFill>
                  <a:schemeClr val="tx1">
                    <a:lumMod val="50000"/>
                  </a:schemeClr>
                </a:solidFill>
              </a:rPr>
              <a:t>Analīze.</a:t>
            </a:r>
          </a:p>
          <a:p>
            <a:pPr marL="301561" indent="-243276">
              <a:buSzPct val="100000"/>
              <a:buFont typeface="+mj-lt"/>
              <a:buAutoNum type="arabicPeriod"/>
            </a:pPr>
            <a:endParaRPr lang="lv-LV" dirty="0" smtClean="0">
              <a:solidFill>
                <a:schemeClr val="tx1">
                  <a:lumMod val="50000"/>
                </a:schemeClr>
              </a:solidFill>
            </a:endParaRPr>
          </a:p>
          <a:p>
            <a:pPr marL="58285"/>
            <a:r>
              <a:rPr lang="lv-LV" b="1" dirty="0" smtClean="0">
                <a:solidFill>
                  <a:schemeClr val="tx1">
                    <a:lumMod val="50000"/>
                  </a:schemeClr>
                </a:solidFill>
              </a:rPr>
              <a:t>Pētījuma norise:</a:t>
            </a:r>
          </a:p>
          <a:p>
            <a:pPr marL="58285"/>
            <a:r>
              <a:rPr lang="lv-LV" dirty="0" smtClean="0">
                <a:solidFill>
                  <a:schemeClr val="tx1">
                    <a:lumMod val="50000"/>
                  </a:schemeClr>
                </a:solidFill>
              </a:rPr>
              <a:t>15.11.2021. – 23.05.2022.</a:t>
            </a:r>
          </a:p>
          <a:p>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3</a:t>
            </a:fld>
            <a:endParaRPr lang="en-US"/>
          </a:p>
        </p:txBody>
      </p:sp>
    </p:spTree>
    <p:extLst>
      <p:ext uri="{BB962C8B-B14F-4D97-AF65-F5344CB8AC3E}">
        <p14:creationId xmlns:p14="http://schemas.microsoft.com/office/powerpoint/2010/main" val="2045111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6552">
              <a:defRPr/>
            </a:pPr>
            <a:r>
              <a:rPr lang="lv-LV" dirty="0" smtClean="0"/>
              <a:t>Pilnvērtīgai iespējamā riska draudu un rīcības ieteikumu novērtēšanai ir nepieciešams plašāks priekšstats par izveidoto risinājumu (infrastruktūru, plānotajām funkcijām, kā arī pieņemamā riska līmeni). </a:t>
            </a:r>
          </a:p>
        </p:txBody>
      </p:sp>
      <p:sp>
        <p:nvSpPr>
          <p:cNvPr id="4" name="Slide Number Placeholder 3"/>
          <p:cNvSpPr>
            <a:spLocks noGrp="1"/>
          </p:cNvSpPr>
          <p:nvPr>
            <p:ph type="sldNum" sz="quarter" idx="10"/>
          </p:nvPr>
        </p:nvSpPr>
        <p:spPr/>
        <p:txBody>
          <a:bodyPr/>
          <a:lstStyle/>
          <a:p>
            <a:fld id="{BBBD0A03-7A96-48F0-88E2-5167137E9ABC}" type="slidenum">
              <a:rPr lang="en-US" smtClean="0"/>
              <a:t>4</a:t>
            </a:fld>
            <a:endParaRPr lang="en-US"/>
          </a:p>
        </p:txBody>
      </p:sp>
    </p:spTree>
    <p:extLst>
      <p:ext uri="{BB962C8B-B14F-4D97-AF65-F5344CB8AC3E}">
        <p14:creationId xmlns:p14="http://schemas.microsoft.com/office/powerpoint/2010/main" val="92718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6552">
              <a:defRPr/>
            </a:pPr>
            <a:r>
              <a:rPr lang="lv-LV" sz="600" dirty="0"/>
              <a:t>Ievērojamākā lietotņu drošības un aizsardzības pētnieku organizācija globālā mērogā ir OWASP (</a:t>
            </a:r>
            <a:r>
              <a:rPr lang="lv-LV" sz="600" i="1" dirty="0" err="1"/>
              <a:t>Open</a:t>
            </a:r>
            <a:r>
              <a:rPr lang="lv-LV" sz="600" i="1" dirty="0"/>
              <a:t> Web </a:t>
            </a:r>
            <a:r>
              <a:rPr lang="lv-LV" sz="600" i="1" dirty="0" err="1"/>
              <a:t>Application</a:t>
            </a:r>
            <a:r>
              <a:rPr lang="lv-LV" sz="600" i="1" dirty="0"/>
              <a:t> </a:t>
            </a:r>
            <a:r>
              <a:rPr lang="lv-LV" sz="600" i="1" dirty="0" err="1"/>
              <a:t>Security</a:t>
            </a:r>
            <a:r>
              <a:rPr lang="lv-LV" sz="600" i="1" dirty="0"/>
              <a:t> </a:t>
            </a:r>
            <a:r>
              <a:rPr lang="lv-LV" sz="600" i="1" dirty="0" err="1"/>
              <a:t>Project</a:t>
            </a:r>
            <a:r>
              <a:rPr lang="lv-LV" sz="600" dirty="0"/>
              <a:t>), kas veido lietotņu drošības metodoloģiju un dokumentāciju. Organizācija ir apkopojusi aktuālo pasaulē nozīmīgāko mobilo drošības ievainojamības risku sarakstu </a:t>
            </a:r>
            <a:r>
              <a:rPr lang="lv-LV" sz="600" i="1" dirty="0"/>
              <a:t>OWASP: Top 10 </a:t>
            </a:r>
            <a:r>
              <a:rPr lang="lv-LV" sz="600" i="1" dirty="0" err="1"/>
              <a:t>Mobile</a:t>
            </a:r>
            <a:r>
              <a:rPr lang="lv-LV" sz="600" i="1" dirty="0"/>
              <a:t> </a:t>
            </a:r>
            <a:r>
              <a:rPr lang="lv-LV" sz="600" i="1" dirty="0" err="1"/>
              <a:t>Application</a:t>
            </a:r>
            <a:r>
              <a:rPr lang="lv-LV" sz="600" i="1" dirty="0"/>
              <a:t> </a:t>
            </a:r>
            <a:r>
              <a:rPr lang="lv-LV" sz="600" i="1" dirty="0" err="1"/>
              <a:t>Security</a:t>
            </a:r>
            <a:r>
              <a:rPr lang="lv-LV" sz="600" i="1" dirty="0"/>
              <a:t> Risks.</a:t>
            </a:r>
            <a:endParaRPr lang="lv-LV" sz="600" dirty="0"/>
          </a:p>
        </p:txBody>
      </p:sp>
      <p:sp>
        <p:nvSpPr>
          <p:cNvPr id="4" name="Slide Number Placeholder 3"/>
          <p:cNvSpPr>
            <a:spLocks noGrp="1"/>
          </p:cNvSpPr>
          <p:nvPr>
            <p:ph type="sldNum" sz="quarter" idx="10"/>
          </p:nvPr>
        </p:nvSpPr>
        <p:spPr/>
        <p:txBody>
          <a:bodyPr/>
          <a:lstStyle/>
          <a:p>
            <a:fld id="{BBBD0A03-7A96-48F0-88E2-5167137E9ABC}" type="slidenum">
              <a:rPr lang="en-US" smtClean="0"/>
              <a:t>5</a:t>
            </a:fld>
            <a:endParaRPr lang="en-US"/>
          </a:p>
        </p:txBody>
      </p:sp>
    </p:spTree>
    <p:extLst>
      <p:ext uri="{BB962C8B-B14F-4D97-AF65-F5344CB8AC3E}">
        <p14:creationId xmlns:p14="http://schemas.microsoft.com/office/powerpoint/2010/main" val="407099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MSTG - 703 lpp.</a:t>
            </a:r>
            <a:r>
              <a:rPr lang="lv-LV" baseline="0" dirty="0" smtClean="0"/>
              <a:t> pārbaudes paņēmienu dokumentācija.</a:t>
            </a:r>
          </a:p>
          <a:p>
            <a:r>
              <a:rPr lang="lv-LV" baseline="0" dirty="0" smtClean="0"/>
              <a:t>MASVS - pārbaudes kontroles sadalītas pēc jomas un drošības līmeņa atbilstības.</a:t>
            </a:r>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6</a:t>
            </a:fld>
            <a:endParaRPr lang="en-US"/>
          </a:p>
        </p:txBody>
      </p:sp>
    </p:spTree>
    <p:extLst>
      <p:ext uri="{BB962C8B-B14F-4D97-AF65-F5344CB8AC3E}">
        <p14:creationId xmlns:p14="http://schemas.microsoft.com/office/powerpoint/2010/main" val="136379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CWE trūkumi un CVS ievainojamības –</a:t>
            </a:r>
            <a:r>
              <a:rPr lang="lv-LV" baseline="0" dirty="0" smtClean="0"/>
              <a:t> riska nopietnības līmenis</a:t>
            </a:r>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7</a:t>
            </a:fld>
            <a:endParaRPr lang="en-US"/>
          </a:p>
        </p:txBody>
      </p:sp>
    </p:spTree>
    <p:extLst>
      <p:ext uri="{BB962C8B-B14F-4D97-AF65-F5344CB8AC3E}">
        <p14:creationId xmlns:p14="http://schemas.microsoft.com/office/powerpoint/2010/main" val="39364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Pētījuma rezultāti darbā ir izklāstīti vairākās nodaļās.</a:t>
            </a:r>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8</a:t>
            </a:fld>
            <a:endParaRPr lang="en-US"/>
          </a:p>
        </p:txBody>
      </p:sp>
    </p:spTree>
    <p:extLst>
      <p:ext uri="{BB962C8B-B14F-4D97-AF65-F5344CB8AC3E}">
        <p14:creationId xmlns:p14="http://schemas.microsoft.com/office/powerpoint/2010/main" val="62087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Statistika ierobežojumu</a:t>
            </a:r>
            <a:r>
              <a:rPr lang="lv-LV" baseline="0" dirty="0" smtClean="0"/>
              <a:t> laikā (2021./22. g. ziemā).</a:t>
            </a:r>
            <a:endParaRPr lang="lv-LV" dirty="0"/>
          </a:p>
        </p:txBody>
      </p:sp>
      <p:sp>
        <p:nvSpPr>
          <p:cNvPr id="4" name="Slide Number Placeholder 3"/>
          <p:cNvSpPr>
            <a:spLocks noGrp="1"/>
          </p:cNvSpPr>
          <p:nvPr>
            <p:ph type="sldNum" sz="quarter" idx="10"/>
          </p:nvPr>
        </p:nvSpPr>
        <p:spPr/>
        <p:txBody>
          <a:bodyPr/>
          <a:lstStyle/>
          <a:p>
            <a:fld id="{BBBD0A03-7A96-48F0-88E2-5167137E9ABC}" type="slidenum">
              <a:rPr lang="en-US" smtClean="0"/>
              <a:t>9</a:t>
            </a:fld>
            <a:endParaRPr lang="en-US"/>
          </a:p>
        </p:txBody>
      </p:sp>
    </p:spTree>
    <p:extLst>
      <p:ext uri="{BB962C8B-B14F-4D97-AF65-F5344CB8AC3E}">
        <p14:creationId xmlns:p14="http://schemas.microsoft.com/office/powerpoint/2010/main" val="1985465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005284" y="2601151"/>
            <a:ext cx="8745975" cy="369332"/>
          </a:xfrm>
          <a:prstGeom prst="rect">
            <a:avLst/>
          </a:prstGeom>
        </p:spPr>
        <p:txBody>
          <a:bodyPr wrap="square" lIns="0" tIns="0" rIns="0" bIns="0">
            <a:spAutoFit/>
          </a:bodyPr>
          <a:lstStyle>
            <a:lvl1pPr>
              <a:defRPr>
                <a:latin typeface="Minion Pro" panose="02040503050306020203" pitchFamily="18" charset="0"/>
                <a:cs typeface="Times New Roman" panose="02020603050405020304" pitchFamily="18" charset="0"/>
              </a:defRPr>
            </a:lvl1pPr>
          </a:lstStyle>
          <a:p>
            <a:endParaRPr dirty="0"/>
          </a:p>
        </p:txBody>
      </p:sp>
      <p:sp>
        <p:nvSpPr>
          <p:cNvPr id="4" name="Holder 4"/>
          <p:cNvSpPr>
            <a:spLocks noGrp="1"/>
          </p:cNvSpPr>
          <p:nvPr>
            <p:ph sz="half" idx="3"/>
          </p:nvPr>
        </p:nvSpPr>
        <p:spPr>
          <a:xfrm>
            <a:off x="10354429" y="2601151"/>
            <a:ext cx="8745975" cy="369332"/>
          </a:xfrm>
          <a:prstGeom prst="rect">
            <a:avLst/>
          </a:prstGeom>
        </p:spPr>
        <p:txBody>
          <a:bodyPr wrap="square" lIns="0" tIns="0" rIns="0" bIns="0">
            <a:spAutoFit/>
          </a:bodyPr>
          <a:lstStyle>
            <a:lvl1pPr>
              <a:defRPr>
                <a:latin typeface="Minion Pro" panose="02040503050306020203" pitchFamily="18" charset="0"/>
                <a:cs typeface="Times New Roman" panose="02020603050405020304" pitchFamily="18" charset="0"/>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latin typeface="Minion Pro" panose="02040503050306020203" pitchFamily="18" charset="0"/>
                <a:cs typeface="Times New Roman" panose="02020603050405020304" pitchFamily="18" charset="0"/>
              </a:defRPr>
            </a:lvl1pPr>
          </a:lstStyle>
          <a:p>
            <a:endParaRPr lang="lv-LV"/>
          </a:p>
        </p:txBody>
      </p:sp>
      <p:sp>
        <p:nvSpPr>
          <p:cNvPr id="6" name="Holder 6"/>
          <p:cNvSpPr>
            <a:spLocks noGrp="1"/>
          </p:cNvSpPr>
          <p:nvPr>
            <p:ph type="dt" sz="half" idx="6"/>
          </p:nvPr>
        </p:nvSpPr>
        <p:spPr>
          <a:xfrm>
            <a:off x="985044" y="10531475"/>
            <a:ext cx="4624308" cy="276999"/>
          </a:xfrm>
        </p:spPr>
        <p:txBody>
          <a:bodyPr lIns="0" tIns="0" rIns="0" bIns="0"/>
          <a:lstStyle>
            <a:lvl1pPr algn="l">
              <a:defRPr>
                <a:solidFill>
                  <a:schemeClr val="tx1">
                    <a:tint val="75000"/>
                  </a:schemeClr>
                </a:solidFill>
                <a:latin typeface="Minion Pro" panose="02040503050306020203" pitchFamily="18" charset="0"/>
                <a:cs typeface="Times New Roman" panose="02020603050405020304" pitchFamily="18" charset="0"/>
              </a:defRPr>
            </a:lvl1pPr>
          </a:lstStyle>
          <a:p>
            <a:endParaRPr lang="en-US" dirty="0"/>
          </a:p>
        </p:txBody>
      </p:sp>
      <p:sp>
        <p:nvSpPr>
          <p:cNvPr id="7" name="Holder 7"/>
          <p:cNvSpPr>
            <a:spLocks noGrp="1"/>
          </p:cNvSpPr>
          <p:nvPr>
            <p:ph type="sldNum" sz="quarter" idx="7"/>
          </p:nvPr>
        </p:nvSpPr>
        <p:spPr>
          <a:xfrm>
            <a:off x="14472444" y="10483076"/>
            <a:ext cx="4624308" cy="276999"/>
          </a:xfrm>
        </p:spPr>
        <p:txBody>
          <a:bodyPr lIns="0" tIns="0" rIns="0" bIns="0"/>
          <a:lstStyle>
            <a:lvl1pPr algn="r">
              <a:defRPr>
                <a:solidFill>
                  <a:schemeClr val="tx1">
                    <a:tint val="75000"/>
                  </a:schemeClr>
                </a:solidFill>
                <a:latin typeface="Minion Pro" panose="02040503050306020203" pitchFamily="18" charset="0"/>
                <a:cs typeface="Times New Roman" panose="02020603050405020304" pitchFamily="18" charset="0"/>
              </a:defRPr>
            </a:lvl1pPr>
          </a:lstStyle>
          <a:p>
            <a:fld id="{B6F15528-21DE-4FAA-801E-634DDDAF4B2B}" type="slidenum">
              <a:rPr lang="lv-LV" smtClean="0"/>
              <a:pPr/>
              <a:t>‹#›</a:t>
            </a:fld>
            <a:endParaRPr lang="lv-LV"/>
          </a:p>
        </p:txBody>
      </p:sp>
      <p:sp>
        <p:nvSpPr>
          <p:cNvPr id="8" name="Text Placeholder 3"/>
          <p:cNvSpPr>
            <a:spLocks noGrp="1"/>
          </p:cNvSpPr>
          <p:nvPr>
            <p:ph type="body" sz="quarter" idx="11" hasCustomPrompt="1"/>
          </p:nvPr>
        </p:nvSpPr>
        <p:spPr>
          <a:xfrm>
            <a:off x="985044" y="1387475"/>
            <a:ext cx="18111708" cy="787063"/>
          </a:xfrm>
        </p:spPr>
        <p:txBody>
          <a:bodyPr>
            <a:noAutofit/>
          </a:bodyPr>
          <a:lstStyle>
            <a:lvl1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1pPr>
            <a:lvl2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2pPr>
            <a:lvl3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3pPr>
            <a:lvl4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4pPr>
            <a:lvl5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5F29912-D2AA-0749-8013-3B0441A98749}"/>
              </a:ext>
            </a:extLst>
          </p:cNvPr>
          <p:cNvPicPr>
            <a:picLocks noChangeAspect="1"/>
          </p:cNvPicPr>
          <p:nvPr userDrawn="1"/>
        </p:nvPicPr>
        <p:blipFill rotWithShape="1">
          <a:blip r:embed="rId2" cstate="hqprint">
            <a:duotone>
              <a:prstClr val="black"/>
              <a:schemeClr val="accent1">
                <a:tint val="45000"/>
                <a:satMod val="400000"/>
              </a:schemeClr>
            </a:duotone>
            <a:extLst>
              <a:ext uri="{BEBA8EAE-BF5A-486C-A8C5-ECC9F3942E4B}">
                <a14:imgProps xmlns:a14="http://schemas.microsoft.com/office/drawing/2010/main">
                  <a14:imgLayer r:embed="rId3">
                    <a14:imgEffect>
                      <a14:artisticLineDrawing/>
                    </a14:imgEffect>
                    <a14:imgEffect>
                      <a14:colorTemperature colorTemp="47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794"/>
            <a:ext cx="20105688" cy="11306970"/>
          </a:xfrm>
          <a:prstGeom prst="rect">
            <a:avLst/>
          </a:prstGeom>
        </p:spPr>
      </p:pic>
      <p:sp>
        <p:nvSpPr>
          <p:cNvPr id="15" name="Picture Placeholder 14"/>
          <p:cNvSpPr>
            <a:spLocks noGrp="1"/>
          </p:cNvSpPr>
          <p:nvPr>
            <p:ph type="pic" sz="quarter" idx="12"/>
          </p:nvPr>
        </p:nvSpPr>
        <p:spPr>
          <a:xfrm>
            <a:off x="0" y="0"/>
            <a:ext cx="20105688" cy="11307764"/>
          </a:xfrm>
        </p:spPr>
        <p:txBody>
          <a:bodyPr>
            <a:normAutofit/>
          </a:bodyPr>
          <a:lstStyle>
            <a:lvl1pPr>
              <a:defRPr sz="2400">
                <a:latin typeface="Minion Pro" panose="02040503050306020203" pitchFamily="18" charset="0"/>
                <a:cs typeface="Arial" panose="020B0604020202020204" pitchFamily="34" charset="0"/>
              </a:defRPr>
            </a:lvl1pPr>
          </a:lstStyle>
          <a:p>
            <a:endParaRPr lang="en-US" dirty="0"/>
          </a:p>
        </p:txBody>
      </p:sp>
      <p:sp>
        <p:nvSpPr>
          <p:cNvPr id="10" name="Text Placeholder 2"/>
          <p:cNvSpPr>
            <a:spLocks noGrp="1"/>
          </p:cNvSpPr>
          <p:nvPr>
            <p:ph type="body" sz="quarter" idx="11" hasCustomPrompt="1"/>
          </p:nvPr>
        </p:nvSpPr>
        <p:spPr>
          <a:xfrm>
            <a:off x="5938838" y="718526"/>
            <a:ext cx="9533010" cy="3269274"/>
          </a:xfrm>
        </p:spPr>
        <p:txBody>
          <a:bodyPr>
            <a:normAutofit/>
          </a:bodyPr>
          <a:lstStyle>
            <a:lvl1pPr>
              <a:lnSpc>
                <a:spcPct val="76000"/>
              </a:lnSpc>
              <a:defRPr sz="4250" b="1" spc="0" baseline="0">
                <a:solidFill>
                  <a:schemeClr val="bg1"/>
                </a:solidFill>
                <a:latin typeface="Minion Pro" panose="02040503050306020203" pitchFamily="18" charset="0"/>
                <a:cs typeface="Arial" panose="020B0604020202020204" pitchFamily="34" charset="0"/>
              </a:defRPr>
            </a:lvl1pPr>
            <a:lvl2pPr>
              <a:lnSpc>
                <a:spcPct val="76000"/>
              </a:lnSpc>
              <a:defRPr sz="4250" b="1" spc="0" baseline="0">
                <a:solidFill>
                  <a:schemeClr val="bg1"/>
                </a:solidFill>
                <a:latin typeface="Minion Pro" panose="02040503050306020203" pitchFamily="18" charset="0"/>
                <a:cs typeface="Arial" panose="020B0604020202020204" pitchFamily="34" charset="0"/>
              </a:defRPr>
            </a:lvl2pPr>
            <a:lvl3pPr>
              <a:lnSpc>
                <a:spcPct val="76000"/>
              </a:lnSpc>
              <a:defRPr sz="4250" b="1" spc="0" baseline="0">
                <a:solidFill>
                  <a:schemeClr val="bg1"/>
                </a:solidFill>
                <a:latin typeface="Minion Pro" panose="02040503050306020203" pitchFamily="18" charset="0"/>
                <a:cs typeface="Arial" panose="020B0604020202020204" pitchFamily="34" charset="0"/>
              </a:defRPr>
            </a:lvl3pPr>
            <a:lvl4pPr>
              <a:lnSpc>
                <a:spcPct val="76000"/>
              </a:lnSpc>
              <a:defRPr sz="4250" b="1" spc="0" baseline="0">
                <a:solidFill>
                  <a:schemeClr val="bg1"/>
                </a:solidFill>
                <a:latin typeface="Minion Pro" panose="02040503050306020203" pitchFamily="18" charset="0"/>
                <a:cs typeface="Arial" panose="020B0604020202020204" pitchFamily="34" charset="0"/>
              </a:defRPr>
            </a:lvl4pPr>
            <a:lvl5pPr>
              <a:lnSpc>
                <a:spcPct val="76000"/>
              </a:lnSpc>
              <a:defRPr sz="4250" b="1" spc="0" baseline="0">
                <a:solidFill>
                  <a:schemeClr val="bg1"/>
                </a:solidFill>
                <a:latin typeface="Minion Pro" panose="02040503050306020203" pitchFamily="18" charset="0"/>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7749044" y="9007475"/>
            <a:ext cx="1676400" cy="1645809"/>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2"/>
          <p:cNvSpPr>
            <a:spLocks noGrp="1"/>
          </p:cNvSpPr>
          <p:nvPr>
            <p:ph type="body" sz="quarter" idx="12"/>
          </p:nvPr>
        </p:nvSpPr>
        <p:spPr>
          <a:xfrm>
            <a:off x="14472444" y="7712075"/>
            <a:ext cx="4038600" cy="3124200"/>
          </a:xfrm>
        </p:spPr>
        <p:txBody>
          <a:bodyPr>
            <a:normAutofit/>
          </a:bodyPr>
          <a:lstStyle>
            <a:lvl1pPr>
              <a:lnSpc>
                <a:spcPct val="101000"/>
              </a:lnSpc>
              <a:defRPr sz="2000">
                <a:latin typeface="Arial" panose="020B0604020202020204" pitchFamily="34" charset="0"/>
                <a:cs typeface="Arial" panose="020B0604020202020204" pitchFamily="34" charset="0"/>
              </a:defRPr>
            </a:lvl1pPr>
            <a:lvl2pPr>
              <a:lnSpc>
                <a:spcPct val="101000"/>
              </a:lnSpc>
              <a:defRPr sz="2000">
                <a:latin typeface="Arial" panose="020B0604020202020204" pitchFamily="34" charset="0"/>
                <a:cs typeface="Arial" panose="020B0604020202020204" pitchFamily="34" charset="0"/>
              </a:defRPr>
            </a:lvl2pPr>
            <a:lvl3pPr>
              <a:lnSpc>
                <a:spcPct val="101000"/>
              </a:lnSpc>
              <a:defRPr sz="2000">
                <a:latin typeface="Arial" panose="020B0604020202020204" pitchFamily="34" charset="0"/>
                <a:cs typeface="Arial" panose="020B0604020202020204" pitchFamily="34" charset="0"/>
              </a:defRPr>
            </a:lvl3pPr>
            <a:lvl4pPr>
              <a:lnSpc>
                <a:spcPct val="101000"/>
              </a:lnSpc>
              <a:defRPr sz="2000">
                <a:latin typeface="Arial" panose="020B0604020202020204" pitchFamily="34" charset="0"/>
                <a:cs typeface="Arial" panose="020B0604020202020204" pitchFamily="34" charset="0"/>
              </a:defRPr>
            </a:lvl4pPr>
            <a:lvl5pPr>
              <a:lnSpc>
                <a:spcPct val="101000"/>
              </a:lnSpc>
              <a:defRPr sz="20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p:nvPr>
        </p:nvSpPr>
        <p:spPr>
          <a:xfrm>
            <a:off x="1442244" y="1387474"/>
            <a:ext cx="10640670" cy="8275793"/>
          </a:xfrm>
        </p:spPr>
        <p:txBody>
          <a:bodyPr numCol="2" spcCol="180000">
            <a:noAutofit/>
          </a:bodyPr>
          <a:lstStyle>
            <a:lvl1pPr>
              <a:defRPr sz="2400" b="1">
                <a:latin typeface="Minion Pro" panose="02040503050306020203" pitchFamily="18" charset="0"/>
                <a:cs typeface="Arial" panose="020B0604020202020204" pitchFamily="34" charset="0"/>
              </a:defRPr>
            </a:lvl1pPr>
            <a:lvl2pPr>
              <a:defRPr sz="2400" b="1">
                <a:latin typeface="Minion Pro" panose="02040503050306020203" pitchFamily="18" charset="0"/>
                <a:cs typeface="Arial" panose="020B0604020202020204" pitchFamily="34" charset="0"/>
              </a:defRPr>
            </a:lvl2pPr>
            <a:lvl3pPr>
              <a:defRPr sz="2400" b="1">
                <a:latin typeface="Minion Pro" panose="02040503050306020203" pitchFamily="18" charset="0"/>
                <a:cs typeface="Arial" panose="020B0604020202020204" pitchFamily="34" charset="0"/>
              </a:defRPr>
            </a:lvl3pPr>
            <a:lvl4pPr>
              <a:defRPr sz="2400" b="1">
                <a:latin typeface="Minion Pro" panose="02040503050306020203" pitchFamily="18" charset="0"/>
                <a:cs typeface="Arial" panose="020B0604020202020204" pitchFamily="34" charset="0"/>
              </a:defRPr>
            </a:lvl4pPr>
            <a:lvl5pPr>
              <a:defRPr sz="2400" b="1">
                <a:latin typeface="Minion Pro" panose="02040503050306020203" pitchFamily="18"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23380" y="1158875"/>
            <a:ext cx="3387664" cy="1144812"/>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object 2"/>
          <p:cNvSpPr/>
          <p:nvPr userDrawn="1"/>
        </p:nvSpPr>
        <p:spPr>
          <a:xfrm>
            <a:off x="13298818" y="1"/>
            <a:ext cx="6806565" cy="11308715"/>
          </a:xfrm>
          <a:custGeom>
            <a:avLst/>
            <a:gdLst/>
            <a:ahLst/>
            <a:cxnLst/>
            <a:rect l="l" t="t" r="r" b="b"/>
            <a:pathLst>
              <a:path w="6806565" h="11308715">
                <a:moveTo>
                  <a:pt x="0" y="11308556"/>
                </a:moveTo>
                <a:lnTo>
                  <a:pt x="6806075" y="11308556"/>
                </a:lnTo>
                <a:lnTo>
                  <a:pt x="6806075" y="0"/>
                </a:lnTo>
                <a:lnTo>
                  <a:pt x="0" y="0"/>
                </a:lnTo>
                <a:lnTo>
                  <a:pt x="0" y="11308556"/>
                </a:lnTo>
                <a:close/>
              </a:path>
            </a:pathLst>
          </a:custGeom>
          <a:solidFill>
            <a:srgbClr val="1B5089"/>
          </a:solidFill>
        </p:spPr>
        <p:txBody>
          <a:bodyPr wrap="square" lIns="0" tIns="0" rIns="0" bIns="0" rtlCol="0"/>
          <a:lstStyle/>
          <a:p>
            <a:endParaRPr b="0" i="0" dirty="0">
              <a:latin typeface="Minion Pro" panose="02040503050306020203" pitchFamily="18" charset="0"/>
              <a:cs typeface="Arial" panose="020B0604020202020204" pitchFamily="34" charset="0"/>
            </a:endParaRPr>
          </a:p>
        </p:txBody>
      </p:sp>
      <p:sp>
        <p:nvSpPr>
          <p:cNvPr id="10" name="Text Placeholder 2"/>
          <p:cNvSpPr>
            <a:spLocks noGrp="1"/>
          </p:cNvSpPr>
          <p:nvPr>
            <p:ph type="body" sz="quarter" idx="13"/>
          </p:nvPr>
        </p:nvSpPr>
        <p:spPr>
          <a:xfrm>
            <a:off x="14396244" y="1387475"/>
            <a:ext cx="4572000" cy="6228724"/>
          </a:xfrm>
        </p:spPr>
        <p:txBody>
          <a:bodyPr numCol="1" spcCol="180000">
            <a:noAutofit/>
          </a:bodyPr>
          <a:lstStyle>
            <a:lvl1pPr algn="l">
              <a:defRPr sz="2000" b="0">
                <a:solidFill>
                  <a:schemeClr val="bg1"/>
                </a:solidFill>
                <a:latin typeface="Minion Pro" panose="02040503050306020203" pitchFamily="18" charset="0"/>
                <a:cs typeface="Arial" panose="020B0604020202020204" pitchFamily="34" charset="0"/>
              </a:defRPr>
            </a:lvl1pPr>
            <a:lvl2pPr algn="l">
              <a:defRPr sz="2000" b="0">
                <a:solidFill>
                  <a:schemeClr val="bg1"/>
                </a:solidFill>
                <a:latin typeface="Minion Pro" panose="02040503050306020203" pitchFamily="18" charset="0"/>
                <a:cs typeface="Arial" panose="020B0604020202020204" pitchFamily="34" charset="0"/>
              </a:defRPr>
            </a:lvl2pPr>
            <a:lvl3pPr algn="l">
              <a:defRPr sz="2000" b="0">
                <a:solidFill>
                  <a:schemeClr val="bg1"/>
                </a:solidFill>
                <a:latin typeface="Minion Pro" panose="02040503050306020203" pitchFamily="18" charset="0"/>
                <a:cs typeface="Arial" panose="020B0604020202020204" pitchFamily="34" charset="0"/>
              </a:defRPr>
            </a:lvl3pPr>
            <a:lvl4pPr algn="l">
              <a:defRPr sz="2000" b="0">
                <a:solidFill>
                  <a:schemeClr val="bg1"/>
                </a:solidFill>
                <a:latin typeface="Minion Pro" panose="02040503050306020203" pitchFamily="18" charset="0"/>
                <a:cs typeface="Arial" panose="020B0604020202020204" pitchFamily="34" charset="0"/>
              </a:defRPr>
            </a:lvl4pPr>
            <a:lvl5pPr algn="l">
              <a:defRPr sz="2000" b="0">
                <a:solidFill>
                  <a:schemeClr val="bg1"/>
                </a:solidFill>
                <a:latin typeface="Minion Pro" panose="02040503050306020203" pitchFamily="18"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2"/>
          <p:cNvSpPr>
            <a:spLocks noGrp="1"/>
          </p:cNvSpPr>
          <p:nvPr>
            <p:ph type="pic" sz="quarter" idx="14"/>
          </p:nvPr>
        </p:nvSpPr>
        <p:spPr>
          <a:xfrm>
            <a:off x="1571625" y="1570038"/>
            <a:ext cx="6215063" cy="4143375"/>
          </a:xfrm>
        </p:spPr>
        <p:txBody>
          <a:bodyPr/>
          <a:lstStyle>
            <a:lvl1pPr>
              <a:defRPr>
                <a:latin typeface="Minion Pro" panose="02040503050306020203" pitchFamily="18" charset="0"/>
                <a:cs typeface="Arial" panose="020B0604020202020204" pitchFamily="34" charset="0"/>
              </a:defRPr>
            </a:lvl1pPr>
          </a:lstStyle>
          <a:p>
            <a:endParaRPr lang="en-US"/>
          </a:p>
        </p:txBody>
      </p:sp>
      <p:sp>
        <p:nvSpPr>
          <p:cNvPr id="19" name="Picture Placeholder 4"/>
          <p:cNvSpPr>
            <a:spLocks noGrp="1"/>
          </p:cNvSpPr>
          <p:nvPr>
            <p:ph type="pic" sz="quarter" idx="15"/>
          </p:nvPr>
        </p:nvSpPr>
        <p:spPr>
          <a:xfrm>
            <a:off x="8027988" y="1570038"/>
            <a:ext cx="4051300" cy="5508625"/>
          </a:xfrm>
        </p:spPr>
        <p:txBody>
          <a:bodyPr/>
          <a:lstStyle>
            <a:lvl1pPr>
              <a:defRPr>
                <a:latin typeface="Minion Pro" panose="02040503050306020203" pitchFamily="18" charset="0"/>
                <a:cs typeface="Arial" panose="020B0604020202020204" pitchFamily="34" charset="0"/>
              </a:defRPr>
            </a:lvl1pPr>
          </a:lstStyle>
          <a:p>
            <a:endParaRPr lang="en-US"/>
          </a:p>
        </p:txBody>
      </p:sp>
      <p:sp>
        <p:nvSpPr>
          <p:cNvPr id="20" name="Picture Placeholder 14"/>
          <p:cNvSpPr>
            <a:spLocks noGrp="1"/>
          </p:cNvSpPr>
          <p:nvPr>
            <p:ph type="pic" sz="quarter" idx="16"/>
          </p:nvPr>
        </p:nvSpPr>
        <p:spPr>
          <a:xfrm>
            <a:off x="1571625" y="5989638"/>
            <a:ext cx="6203950" cy="3748087"/>
          </a:xfrm>
        </p:spPr>
        <p:txBody>
          <a:bodyPr/>
          <a:lstStyle>
            <a:lvl1pPr>
              <a:defRPr>
                <a:latin typeface="Minion Pro" panose="02040503050306020203" pitchFamily="18" charset="0"/>
                <a:cs typeface="Arial" panose="020B0604020202020204" pitchFamily="34" charset="0"/>
              </a:defRPr>
            </a:lvl1pPr>
          </a:lstStyle>
          <a:p>
            <a:endParaRPr lang="en-US"/>
          </a:p>
        </p:txBody>
      </p:sp>
      <p:sp>
        <p:nvSpPr>
          <p:cNvPr id="21" name="Picture Placeholder 16"/>
          <p:cNvSpPr>
            <a:spLocks noGrp="1"/>
          </p:cNvSpPr>
          <p:nvPr>
            <p:ph type="pic" sz="quarter" idx="17"/>
          </p:nvPr>
        </p:nvSpPr>
        <p:spPr>
          <a:xfrm>
            <a:off x="8027988" y="7288213"/>
            <a:ext cx="4038600" cy="2449512"/>
          </a:xfrm>
        </p:spPr>
        <p:txBody>
          <a:bodyPr/>
          <a:lstStyle>
            <a:lvl1pPr>
              <a:defRPr>
                <a:latin typeface="Minion Pro" panose="02040503050306020203" pitchFamily="18" charset="0"/>
                <a:cs typeface="Arial" panose="020B0604020202020204" pitchFamily="34" charset="0"/>
              </a:defRPr>
            </a:lvl1pPr>
          </a:lstStyle>
          <a:p>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244" y="9737725"/>
            <a:ext cx="3352800" cy="1126955"/>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20878" y="2682875"/>
            <a:ext cx="4191000" cy="1416288"/>
          </a:xfrm>
          <a:prstGeom prst="rect">
            <a:avLst/>
          </a:prstGeom>
        </p:spPr>
      </p:pic>
      <p:sp>
        <p:nvSpPr>
          <p:cNvPr id="4" name="Text Placeholder 3"/>
          <p:cNvSpPr>
            <a:spLocks noGrp="1"/>
          </p:cNvSpPr>
          <p:nvPr>
            <p:ph type="body" sz="quarter" idx="11" hasCustomPrompt="1"/>
          </p:nvPr>
        </p:nvSpPr>
        <p:spPr>
          <a:xfrm>
            <a:off x="3652044" y="4664075"/>
            <a:ext cx="12954000" cy="1600200"/>
          </a:xfrm>
        </p:spPr>
        <p:txBody>
          <a:bodyPr>
            <a:noAutofit/>
          </a:bodyPr>
          <a:lstStyle>
            <a:lvl1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1pPr>
            <a:lvl2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2pPr>
            <a:lvl3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3pPr>
            <a:lvl4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4pPr>
            <a:lvl5pPr>
              <a:lnSpc>
                <a:spcPct val="7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69473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3669506" y="4512560"/>
            <a:ext cx="10271125" cy="2819400"/>
          </a:xfrm>
        </p:spPr>
        <p:txBody>
          <a:bodyPr>
            <a:noAutofit/>
          </a:bodyPr>
          <a:lstStyle>
            <a:lvl1pPr>
              <a:lnSpc>
                <a:spcPts val="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1pPr>
            <a:lvl2pPr>
              <a:lnSpc>
                <a:spcPts val="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2pPr>
            <a:lvl3pPr>
              <a:lnSpc>
                <a:spcPts val="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3pPr>
            <a:lvl4pPr>
              <a:lnSpc>
                <a:spcPts val="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4pPr>
            <a:lvl5pPr>
              <a:lnSpc>
                <a:spcPts val="6000"/>
              </a:lnSpc>
              <a:defRPr sz="6600" b="1">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stretch>
            <a:fillRect/>
          </a:stretch>
        </p:blipFill>
        <p:spPr>
          <a:xfrm>
            <a:off x="3652043" y="2682875"/>
            <a:ext cx="4348139" cy="1434510"/>
          </a:xfrm>
          <a:prstGeom prst="rect">
            <a:avLst/>
          </a:prstGeom>
        </p:spPr>
      </p:pic>
    </p:spTree>
    <p:extLst>
      <p:ext uri="{BB962C8B-B14F-4D97-AF65-F5344CB8AC3E}">
        <p14:creationId xmlns:p14="http://schemas.microsoft.com/office/powerpoint/2010/main" val="11785076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Text Placeholder 6"/>
          <p:cNvSpPr>
            <a:spLocks noGrp="1"/>
          </p:cNvSpPr>
          <p:nvPr>
            <p:ph type="body" sz="quarter" idx="10"/>
          </p:nvPr>
        </p:nvSpPr>
        <p:spPr>
          <a:xfrm>
            <a:off x="1137444" y="3140075"/>
            <a:ext cx="15621000" cy="7317012"/>
          </a:xfrm>
        </p:spPr>
        <p:txBody>
          <a:bodyPr>
            <a:noAutofit/>
          </a:bodyPr>
          <a:lstStyle>
            <a:lvl1pPr>
              <a:defRPr sz="3600" b="0" i="0" baseline="0">
                <a:solidFill>
                  <a:schemeClr val="tx1">
                    <a:lumMod val="95000"/>
                    <a:lumOff val="5000"/>
                  </a:schemeClr>
                </a:solidFill>
                <a:latin typeface="Minion Pro" panose="02040503050306020203" pitchFamily="18" charset="0"/>
                <a:cs typeface="Times New Roman" panose="02020603050405020304" pitchFamily="18" charset="0"/>
              </a:defRPr>
            </a:lvl1pPr>
            <a:lvl2pPr>
              <a:defRPr sz="3600" b="0" i="0" baseline="0">
                <a:solidFill>
                  <a:schemeClr val="tx1">
                    <a:lumMod val="95000"/>
                    <a:lumOff val="5000"/>
                  </a:schemeClr>
                </a:solidFill>
                <a:latin typeface="Minion Pro" panose="02040503050306020203" pitchFamily="18" charset="0"/>
                <a:cs typeface="Times New Roman" panose="02020603050405020304" pitchFamily="18" charset="0"/>
              </a:defRPr>
            </a:lvl2pPr>
            <a:lvl3pPr>
              <a:defRPr sz="3600" b="0" i="0" baseline="0">
                <a:solidFill>
                  <a:schemeClr val="tx1">
                    <a:lumMod val="95000"/>
                    <a:lumOff val="5000"/>
                  </a:schemeClr>
                </a:solidFill>
                <a:latin typeface="Minion Pro" panose="02040503050306020203" pitchFamily="18" charset="0"/>
                <a:cs typeface="Times New Roman" panose="02020603050405020304" pitchFamily="18" charset="0"/>
              </a:defRPr>
            </a:lvl3pPr>
            <a:lvl4pPr>
              <a:defRPr sz="3600" b="0" i="0" baseline="0">
                <a:solidFill>
                  <a:schemeClr val="tx1">
                    <a:lumMod val="95000"/>
                    <a:lumOff val="5000"/>
                  </a:schemeClr>
                </a:solidFill>
                <a:latin typeface="Minion Pro" panose="02040503050306020203" pitchFamily="18" charset="0"/>
                <a:cs typeface="Times New Roman" panose="02020603050405020304" pitchFamily="18" charset="0"/>
              </a:defRPr>
            </a:lvl4pPr>
            <a:lvl5pPr>
              <a:defRPr sz="3600" b="0" i="0" baseline="0">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1" hasCustomPrompt="1"/>
          </p:nvPr>
        </p:nvSpPr>
        <p:spPr>
          <a:xfrm>
            <a:off x="1137444" y="854075"/>
            <a:ext cx="15621000" cy="1600200"/>
          </a:xfrm>
        </p:spPr>
        <p:txBody>
          <a:bodyPr>
            <a:noAutofit/>
          </a:bodyPr>
          <a:lstStyle>
            <a:lvl1pPr>
              <a:lnSpc>
                <a:spcPct val="76000"/>
              </a:lnSpc>
              <a:defRPr sz="6000" b="1">
                <a:solidFill>
                  <a:schemeClr val="tx1">
                    <a:lumMod val="95000"/>
                    <a:lumOff val="5000"/>
                  </a:schemeClr>
                </a:solidFill>
                <a:latin typeface="Minion Pro" panose="02040503050306020203" pitchFamily="18" charset="0"/>
                <a:cs typeface="Times New Roman" panose="02020603050405020304" pitchFamily="18" charset="0"/>
              </a:defRPr>
            </a:lvl1pPr>
            <a:lvl2pPr>
              <a:lnSpc>
                <a:spcPct val="76000"/>
              </a:lnSpc>
              <a:defRPr sz="6000" b="1">
                <a:solidFill>
                  <a:schemeClr val="tx1">
                    <a:lumMod val="95000"/>
                    <a:lumOff val="5000"/>
                  </a:schemeClr>
                </a:solidFill>
                <a:latin typeface="Minion Pro" panose="02040503050306020203" pitchFamily="18" charset="0"/>
                <a:cs typeface="Times New Roman" panose="02020603050405020304" pitchFamily="18" charset="0"/>
              </a:defRPr>
            </a:lvl2pPr>
            <a:lvl3pPr>
              <a:lnSpc>
                <a:spcPct val="76000"/>
              </a:lnSpc>
              <a:defRPr sz="6000" b="1">
                <a:solidFill>
                  <a:schemeClr val="tx1">
                    <a:lumMod val="95000"/>
                    <a:lumOff val="5000"/>
                  </a:schemeClr>
                </a:solidFill>
                <a:latin typeface="Minion Pro" panose="02040503050306020203" pitchFamily="18" charset="0"/>
                <a:cs typeface="Times New Roman" panose="02020603050405020304" pitchFamily="18" charset="0"/>
              </a:defRPr>
            </a:lvl3pPr>
            <a:lvl4pPr>
              <a:lnSpc>
                <a:spcPct val="76000"/>
              </a:lnSpc>
              <a:defRPr sz="6000" b="1">
                <a:solidFill>
                  <a:schemeClr val="tx1">
                    <a:lumMod val="95000"/>
                    <a:lumOff val="5000"/>
                  </a:schemeClr>
                </a:solidFill>
                <a:latin typeface="Minion Pro" panose="02040503050306020203" pitchFamily="18" charset="0"/>
                <a:cs typeface="Times New Roman" panose="02020603050405020304" pitchFamily="18" charset="0"/>
              </a:defRPr>
            </a:lvl4pPr>
            <a:lvl5pPr>
              <a:lnSpc>
                <a:spcPct val="76000"/>
              </a:lnSpc>
              <a:defRPr sz="6000" b="1">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021908" y="8626010"/>
            <a:ext cx="1828800" cy="1831077"/>
          </a:xfrm>
          <a:prstGeom prst="rect">
            <a:avLst/>
          </a:prstGeom>
        </p:spPr>
      </p:pic>
    </p:spTree>
    <p:extLst>
      <p:ext uri="{BB962C8B-B14F-4D97-AF65-F5344CB8AC3E}">
        <p14:creationId xmlns:p14="http://schemas.microsoft.com/office/powerpoint/2010/main" val="26764305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6" name="bk object 16"/>
          <p:cNvSpPr/>
          <p:nvPr userDrawn="1"/>
        </p:nvSpPr>
        <p:spPr>
          <a:xfrm>
            <a:off x="6597179" y="1"/>
            <a:ext cx="13508786" cy="11308715"/>
          </a:xfrm>
          <a:custGeom>
            <a:avLst/>
            <a:gdLst/>
            <a:ahLst/>
            <a:cxnLst/>
            <a:rect l="l" t="t" r="r" b="b"/>
            <a:pathLst>
              <a:path w="13507719" h="11308715">
                <a:moveTo>
                  <a:pt x="0" y="11308556"/>
                </a:moveTo>
                <a:lnTo>
                  <a:pt x="13507442" y="11308556"/>
                </a:lnTo>
                <a:lnTo>
                  <a:pt x="13507442" y="0"/>
                </a:lnTo>
                <a:lnTo>
                  <a:pt x="0" y="0"/>
                </a:lnTo>
                <a:lnTo>
                  <a:pt x="0" y="11308556"/>
                </a:lnTo>
                <a:close/>
              </a:path>
            </a:pathLst>
          </a:custGeom>
          <a:solidFill>
            <a:srgbClr val="1B5089"/>
          </a:solidFill>
        </p:spPr>
        <p:txBody>
          <a:bodyPr wrap="square" lIns="0" tIns="0" rIns="0" bIns="0" rtlCol="0"/>
          <a:lstStyle/>
          <a:p>
            <a:endParaRPr sz="1800" b="0" i="0" dirty="0">
              <a:latin typeface="Minion Pro" panose="02040503050306020203" pitchFamily="18" charset="0"/>
              <a:cs typeface="Times New Roman" panose="02020603050405020304" pitchFamily="18" charset="0"/>
            </a:endParaRPr>
          </a:p>
        </p:txBody>
      </p:sp>
      <p:sp>
        <p:nvSpPr>
          <p:cNvPr id="9" name="Text Placeholder 2"/>
          <p:cNvSpPr>
            <a:spLocks noGrp="1"/>
          </p:cNvSpPr>
          <p:nvPr>
            <p:ph type="body" sz="quarter" idx="10"/>
          </p:nvPr>
        </p:nvSpPr>
        <p:spPr>
          <a:xfrm>
            <a:off x="1518444" y="1844675"/>
            <a:ext cx="4191000" cy="1647825"/>
          </a:xfrm>
        </p:spPr>
        <p:txBody>
          <a:bodyPr>
            <a:normAutofit/>
          </a:bodyPr>
          <a:lstStyle>
            <a:lvl1pPr>
              <a:lnSpc>
                <a:spcPct val="101000"/>
              </a:lnSpc>
              <a:defRPr sz="2000">
                <a:latin typeface="Minion Pro" panose="02040503050306020203" pitchFamily="18" charset="0"/>
                <a:cs typeface="Times New Roman" panose="02020603050405020304" pitchFamily="18" charset="0"/>
              </a:defRPr>
            </a:lvl1pPr>
            <a:lvl2pPr>
              <a:lnSpc>
                <a:spcPct val="101000"/>
              </a:lnSpc>
              <a:defRPr sz="2000">
                <a:latin typeface="Minion Pro" panose="02040503050306020203" pitchFamily="18" charset="0"/>
                <a:cs typeface="Times New Roman" panose="02020603050405020304" pitchFamily="18" charset="0"/>
              </a:defRPr>
            </a:lvl2pPr>
            <a:lvl3pPr>
              <a:lnSpc>
                <a:spcPct val="101000"/>
              </a:lnSpc>
              <a:defRPr sz="2000">
                <a:latin typeface="Minion Pro" panose="02040503050306020203" pitchFamily="18" charset="0"/>
                <a:cs typeface="Times New Roman" panose="02020603050405020304" pitchFamily="18" charset="0"/>
              </a:defRPr>
            </a:lvl3pPr>
            <a:lvl4pPr>
              <a:lnSpc>
                <a:spcPct val="101000"/>
              </a:lnSpc>
              <a:defRPr sz="2000">
                <a:latin typeface="Minion Pro" panose="02040503050306020203" pitchFamily="18" charset="0"/>
                <a:cs typeface="Times New Roman" panose="02020603050405020304" pitchFamily="18" charset="0"/>
              </a:defRPr>
            </a:lvl4pPr>
            <a:lvl5pPr>
              <a:lnSpc>
                <a:spcPct val="101000"/>
              </a:lnSpc>
              <a:defRPr sz="2000">
                <a:latin typeface="Minion Pro" panose="02040503050306020203"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7891203" y="1927850"/>
            <a:ext cx="7669213" cy="2286000"/>
          </a:xfrm>
        </p:spPr>
        <p:txBody>
          <a:bodyPr>
            <a:noAutofit/>
          </a:bodyPr>
          <a:lstStyle>
            <a:lvl1pPr>
              <a:lnSpc>
                <a:spcPct val="76000"/>
              </a:lnSpc>
              <a:defRPr sz="6600" b="1" baseline="0">
                <a:solidFill>
                  <a:schemeClr val="bg1">
                    <a:lumMod val="85000"/>
                  </a:schemeClr>
                </a:solidFill>
                <a:latin typeface="Minion Pro" panose="02040503050306020203" pitchFamily="18" charset="0"/>
                <a:cs typeface="Times New Roman" panose="02020603050405020304" pitchFamily="18" charset="0"/>
              </a:defRPr>
            </a:lvl1pPr>
            <a:lvl2pPr>
              <a:lnSpc>
                <a:spcPct val="76000"/>
              </a:lnSpc>
              <a:defRPr sz="6600" b="1" baseline="0">
                <a:solidFill>
                  <a:schemeClr val="bg1">
                    <a:lumMod val="85000"/>
                  </a:schemeClr>
                </a:solidFill>
                <a:latin typeface="Minion Pro" panose="02040503050306020203" pitchFamily="18" charset="0"/>
                <a:cs typeface="Times New Roman" panose="02020603050405020304" pitchFamily="18" charset="0"/>
              </a:defRPr>
            </a:lvl2pPr>
            <a:lvl3pPr>
              <a:lnSpc>
                <a:spcPct val="76000"/>
              </a:lnSpc>
              <a:defRPr sz="6600" b="1" baseline="0">
                <a:solidFill>
                  <a:schemeClr val="bg1">
                    <a:lumMod val="85000"/>
                  </a:schemeClr>
                </a:solidFill>
                <a:latin typeface="Minion Pro" panose="02040503050306020203" pitchFamily="18" charset="0"/>
                <a:cs typeface="Times New Roman" panose="02020603050405020304" pitchFamily="18" charset="0"/>
              </a:defRPr>
            </a:lvl3pPr>
            <a:lvl4pPr>
              <a:lnSpc>
                <a:spcPct val="76000"/>
              </a:lnSpc>
              <a:defRPr sz="6600" b="1" baseline="0">
                <a:solidFill>
                  <a:schemeClr val="bg1">
                    <a:lumMod val="85000"/>
                  </a:schemeClr>
                </a:solidFill>
                <a:latin typeface="Minion Pro" panose="02040503050306020203" pitchFamily="18" charset="0"/>
                <a:cs typeface="Times New Roman" panose="02020603050405020304" pitchFamily="18" charset="0"/>
              </a:defRPr>
            </a:lvl4pPr>
            <a:lvl5pPr>
              <a:lnSpc>
                <a:spcPct val="76000"/>
              </a:lnSpc>
              <a:defRPr sz="6600" b="1" baseline="0">
                <a:solidFill>
                  <a:schemeClr val="bg1">
                    <a:lumMod val="8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2"/>
          <p:cNvSpPr>
            <a:spLocks noGrp="1"/>
          </p:cNvSpPr>
          <p:nvPr>
            <p:ph type="body" sz="quarter" idx="12"/>
          </p:nvPr>
        </p:nvSpPr>
        <p:spPr>
          <a:xfrm>
            <a:off x="7919244" y="4235450"/>
            <a:ext cx="8229600" cy="1647825"/>
          </a:xfrm>
        </p:spPr>
        <p:txBody>
          <a:bodyPr>
            <a:noAutofit/>
          </a:bodyPr>
          <a:lstStyle>
            <a:lvl1pPr>
              <a:lnSpc>
                <a:spcPct val="101000"/>
              </a:lnSpc>
              <a:defRPr sz="2400">
                <a:latin typeface="Minion Pro" panose="02040503050306020203" pitchFamily="18" charset="0"/>
                <a:cs typeface="Times New Roman" panose="02020603050405020304" pitchFamily="18" charset="0"/>
              </a:defRPr>
            </a:lvl1pPr>
            <a:lvl2pPr>
              <a:lnSpc>
                <a:spcPct val="101000"/>
              </a:lnSpc>
              <a:defRPr sz="2400">
                <a:latin typeface="Minion Pro" panose="02040503050306020203" pitchFamily="18" charset="0"/>
                <a:cs typeface="Times New Roman" panose="02020603050405020304" pitchFamily="18" charset="0"/>
              </a:defRPr>
            </a:lvl2pPr>
            <a:lvl3pPr>
              <a:lnSpc>
                <a:spcPct val="101000"/>
              </a:lnSpc>
              <a:defRPr sz="2400">
                <a:latin typeface="Minion Pro" panose="02040503050306020203" pitchFamily="18" charset="0"/>
                <a:cs typeface="Times New Roman" panose="02020603050405020304" pitchFamily="18" charset="0"/>
              </a:defRPr>
            </a:lvl3pPr>
            <a:lvl4pPr>
              <a:lnSpc>
                <a:spcPct val="101000"/>
              </a:lnSpc>
              <a:defRPr sz="2400">
                <a:latin typeface="Minion Pro" panose="02040503050306020203" pitchFamily="18" charset="0"/>
                <a:cs typeface="Times New Roman" panose="02020603050405020304" pitchFamily="18" charset="0"/>
              </a:defRPr>
            </a:lvl4pPr>
            <a:lvl5pPr>
              <a:lnSpc>
                <a:spcPct val="101000"/>
              </a:lnSpc>
              <a:defRPr sz="2400">
                <a:latin typeface="Minion Pro" panose="02040503050306020203"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9419" y="8550275"/>
            <a:ext cx="1828800" cy="1831077"/>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5" userDrawn="1">
          <p15:clr>
            <a:srgbClr val="FBAE40"/>
          </p15:clr>
        </p15:guide>
        <p15:guide id="2" orient="horz" pos="12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02026" y="8931275"/>
            <a:ext cx="4901636" cy="721119"/>
          </a:xfrm>
          <a:prstGeom prst="rect">
            <a:avLst/>
          </a:prstGeom>
        </p:spPr>
      </p:pic>
      <p:sp>
        <p:nvSpPr>
          <p:cNvPr id="8" name="Text Placeholder 4"/>
          <p:cNvSpPr>
            <a:spLocks noGrp="1"/>
          </p:cNvSpPr>
          <p:nvPr>
            <p:ph type="body" sz="quarter" idx="11" hasCustomPrompt="1"/>
          </p:nvPr>
        </p:nvSpPr>
        <p:spPr>
          <a:xfrm>
            <a:off x="0" y="3097010"/>
            <a:ext cx="20105688" cy="2209800"/>
          </a:xfrm>
        </p:spPr>
        <p:txBody>
          <a:bodyPr>
            <a:noAutofit/>
          </a:bodyPr>
          <a:lstStyle>
            <a:lvl1pPr marL="0" algn="ctr">
              <a:lnSpc>
                <a:spcPct val="100000"/>
              </a:lnSpc>
              <a:defRPr sz="6600" b="1">
                <a:solidFill>
                  <a:schemeClr val="tx1">
                    <a:lumMod val="95000"/>
                    <a:lumOff val="5000"/>
                  </a:schemeClr>
                </a:solidFill>
                <a:latin typeface="Minion Pro" panose="02040503050306020203" pitchFamily="18" charset="0"/>
                <a:cs typeface="Times New Roman" panose="02020603050405020304" pitchFamily="18" charset="0"/>
              </a:defRPr>
            </a:lvl1pPr>
            <a:lvl2pPr marL="0" algn="ctr">
              <a:lnSpc>
                <a:spcPct val="100000"/>
              </a:lnSpc>
              <a:defRPr sz="6600" b="1">
                <a:solidFill>
                  <a:schemeClr val="tx1">
                    <a:lumMod val="95000"/>
                    <a:lumOff val="5000"/>
                  </a:schemeClr>
                </a:solidFill>
                <a:latin typeface="Minion Pro" panose="02040503050306020203" pitchFamily="18" charset="0"/>
                <a:cs typeface="Times New Roman" panose="02020603050405020304" pitchFamily="18" charset="0"/>
              </a:defRPr>
            </a:lvl2pPr>
            <a:lvl3pPr marL="0" algn="ctr">
              <a:lnSpc>
                <a:spcPct val="100000"/>
              </a:lnSpc>
              <a:defRPr sz="6600" b="1">
                <a:solidFill>
                  <a:schemeClr val="tx1">
                    <a:lumMod val="95000"/>
                    <a:lumOff val="5000"/>
                  </a:schemeClr>
                </a:solidFill>
                <a:latin typeface="Minion Pro" panose="02040503050306020203" pitchFamily="18" charset="0"/>
                <a:cs typeface="Times New Roman" panose="02020603050405020304" pitchFamily="18" charset="0"/>
              </a:defRPr>
            </a:lvl3pPr>
            <a:lvl4pPr marL="0" algn="ctr">
              <a:lnSpc>
                <a:spcPct val="100000"/>
              </a:lnSpc>
              <a:defRPr sz="6600" b="1">
                <a:solidFill>
                  <a:schemeClr val="tx1">
                    <a:lumMod val="95000"/>
                    <a:lumOff val="5000"/>
                  </a:schemeClr>
                </a:solidFill>
                <a:latin typeface="Minion Pro" panose="02040503050306020203" pitchFamily="18" charset="0"/>
                <a:cs typeface="Times New Roman" panose="02020603050405020304" pitchFamily="18" charset="0"/>
              </a:defRPr>
            </a:lvl4pPr>
            <a:lvl5pPr marL="0" algn="ctr">
              <a:lnSpc>
                <a:spcPct val="100000"/>
              </a:lnSpc>
              <a:defRPr sz="6600" b="1">
                <a:solidFill>
                  <a:schemeClr val="tx1">
                    <a:lumMod val="95000"/>
                    <a:lumOff val="5000"/>
                  </a:schemeClr>
                </a:solidFill>
                <a:latin typeface="Minion Pro" panose="02040503050306020203"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28869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object 2"/>
          <p:cNvSpPr/>
          <p:nvPr userDrawn="1"/>
        </p:nvSpPr>
        <p:spPr>
          <a:xfrm>
            <a:off x="794" y="3544570"/>
            <a:ext cx="20104100" cy="7748905"/>
          </a:xfrm>
          <a:custGeom>
            <a:avLst/>
            <a:gdLst/>
            <a:ahLst/>
            <a:cxnLst/>
            <a:rect l="l" t="t" r="r" b="b"/>
            <a:pathLst>
              <a:path w="20104100" h="7748905">
                <a:moveTo>
                  <a:pt x="0" y="7748455"/>
                </a:moveTo>
                <a:lnTo>
                  <a:pt x="20104099" y="7748455"/>
                </a:lnTo>
                <a:lnTo>
                  <a:pt x="20104099" y="0"/>
                </a:lnTo>
                <a:lnTo>
                  <a:pt x="0" y="0"/>
                </a:lnTo>
                <a:lnTo>
                  <a:pt x="0" y="7748455"/>
                </a:lnTo>
                <a:close/>
              </a:path>
            </a:pathLst>
          </a:custGeom>
          <a:solidFill>
            <a:srgbClr val="1B5089"/>
          </a:solidFill>
        </p:spPr>
        <p:txBody>
          <a:bodyPr wrap="square" lIns="0" tIns="0" rIns="0" bIns="0" rtlCol="0"/>
          <a:lstStyle/>
          <a:p>
            <a:endParaRPr b="0" i="0" dirty="0">
              <a:latin typeface="Minion Pro" panose="02040503050306020203" pitchFamily="18" charset="0"/>
              <a:cs typeface="Arial" panose="020B0604020202020204" pitchFamily="34" charset="0"/>
            </a:endParaRPr>
          </a:p>
        </p:txBody>
      </p:sp>
      <p:sp>
        <p:nvSpPr>
          <p:cNvPr id="8" name="Text Placeholder 2"/>
          <p:cNvSpPr>
            <a:spLocks noGrp="1"/>
          </p:cNvSpPr>
          <p:nvPr>
            <p:ph type="body" sz="quarter" idx="11" hasCustomPrompt="1"/>
          </p:nvPr>
        </p:nvSpPr>
        <p:spPr>
          <a:xfrm>
            <a:off x="3669506" y="4206875"/>
            <a:ext cx="12707938" cy="4572000"/>
          </a:xfrm>
        </p:spPr>
        <p:txBody>
          <a:bodyPr>
            <a:noAutofit/>
          </a:bodyPr>
          <a:lstStyle>
            <a:lvl1pPr>
              <a:lnSpc>
                <a:spcPts val="9300"/>
              </a:lnSpc>
              <a:defRPr sz="6600" b="1">
                <a:solidFill>
                  <a:schemeClr val="bg1">
                    <a:lumMod val="85000"/>
                  </a:schemeClr>
                </a:solidFill>
                <a:latin typeface="Minion Pro" panose="02040503050306020203" pitchFamily="18" charset="0"/>
                <a:cs typeface="Arial" panose="020B0604020202020204" pitchFamily="34" charset="0"/>
              </a:defRPr>
            </a:lvl1pPr>
            <a:lvl2pPr>
              <a:lnSpc>
                <a:spcPts val="9300"/>
              </a:lnSpc>
              <a:defRPr sz="6600" b="1">
                <a:solidFill>
                  <a:schemeClr val="bg1">
                    <a:lumMod val="85000"/>
                  </a:schemeClr>
                </a:solidFill>
                <a:latin typeface="Minion Pro" panose="02040503050306020203" pitchFamily="18" charset="0"/>
                <a:cs typeface="Arial" panose="020B0604020202020204" pitchFamily="34" charset="0"/>
              </a:defRPr>
            </a:lvl2pPr>
            <a:lvl3pPr>
              <a:lnSpc>
                <a:spcPts val="9300"/>
              </a:lnSpc>
              <a:defRPr sz="6600" b="1">
                <a:solidFill>
                  <a:schemeClr val="bg1">
                    <a:lumMod val="85000"/>
                  </a:schemeClr>
                </a:solidFill>
                <a:latin typeface="Minion Pro" panose="02040503050306020203" pitchFamily="18" charset="0"/>
                <a:cs typeface="Arial" panose="020B0604020202020204" pitchFamily="34" charset="0"/>
              </a:defRPr>
            </a:lvl3pPr>
            <a:lvl4pPr>
              <a:lnSpc>
                <a:spcPts val="9300"/>
              </a:lnSpc>
              <a:defRPr sz="6600" b="1">
                <a:solidFill>
                  <a:schemeClr val="bg1">
                    <a:lumMod val="85000"/>
                  </a:schemeClr>
                </a:solidFill>
                <a:latin typeface="Minion Pro" panose="02040503050306020203" pitchFamily="18" charset="0"/>
                <a:cs typeface="Arial" panose="020B0604020202020204" pitchFamily="34" charset="0"/>
              </a:defRPr>
            </a:lvl4pPr>
            <a:lvl5pPr>
              <a:lnSpc>
                <a:spcPts val="9300"/>
              </a:lnSpc>
              <a:defRPr sz="6600" b="1">
                <a:solidFill>
                  <a:schemeClr val="bg1">
                    <a:lumMod val="85000"/>
                  </a:schemeClr>
                </a:solidFill>
                <a:latin typeface="Minion Pro" panose="02040503050306020203" pitchFamily="18" charset="0"/>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99644" y="2158505"/>
            <a:ext cx="3387664" cy="1144812"/>
          </a:xfrm>
          <a:prstGeom prst="rect">
            <a:avLst/>
          </a:prstGeom>
        </p:spPr>
      </p:pic>
    </p:spTree>
    <p:extLst>
      <p:ext uri="{BB962C8B-B14F-4D97-AF65-F5344CB8AC3E}">
        <p14:creationId xmlns:p14="http://schemas.microsoft.com/office/powerpoint/2010/main" val="30548835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4320044" y="1387475"/>
            <a:ext cx="5334000" cy="1647825"/>
          </a:xfrm>
        </p:spPr>
        <p:txBody>
          <a:bodyPr>
            <a:normAutofit/>
          </a:bodyPr>
          <a:lstStyle>
            <a:lvl1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1pPr>
            <a:lvl2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2pPr>
            <a:lvl3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3pPr>
            <a:lvl4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4pPr>
            <a:lvl5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3"/>
          </p:nvPr>
        </p:nvSpPr>
        <p:spPr>
          <a:xfrm>
            <a:off x="0" y="3254375"/>
            <a:ext cx="20105688" cy="8054975"/>
          </a:xfrm>
        </p:spPr>
        <p:txBody>
          <a:bodyPr/>
          <a:lstStyle>
            <a:lvl1pPr>
              <a:defRPr>
                <a:solidFill>
                  <a:schemeClr val="tx1">
                    <a:lumMod val="95000"/>
                    <a:lumOff val="5000"/>
                  </a:schemeClr>
                </a:solidFill>
                <a:latin typeface="Minion Pro" panose="02040503050306020203" pitchFamily="18" charset="0"/>
                <a:cs typeface="Arial" panose="020B0604020202020204" pitchFamily="34" charset="0"/>
              </a:defRPr>
            </a:lvl1pPr>
          </a:lstStyle>
          <a:p>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94644" y="1638981"/>
            <a:ext cx="3387664" cy="1144812"/>
          </a:xfrm>
          <a:prstGeom prst="rect">
            <a:avLst/>
          </a:prstGeom>
        </p:spPr>
      </p:pic>
    </p:spTree>
    <p:extLst>
      <p:ext uri="{BB962C8B-B14F-4D97-AF65-F5344CB8AC3E}">
        <p14:creationId xmlns:p14="http://schemas.microsoft.com/office/powerpoint/2010/main" val="13871852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366044" y="1387475"/>
            <a:ext cx="3886200" cy="4800600"/>
          </a:xfrm>
        </p:spPr>
        <p:txBody>
          <a:bodyPr>
            <a:normAutofit/>
          </a:bodyPr>
          <a:lstStyle>
            <a:lvl1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1pPr>
            <a:lvl2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2pPr>
            <a:lvl3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3pPr>
            <a:lvl4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4pPr>
            <a:lvl5pPr>
              <a:lnSpc>
                <a:spcPct val="101000"/>
              </a:lnSpc>
              <a:defRPr sz="2000">
                <a:solidFill>
                  <a:schemeClr val="tx1">
                    <a:lumMod val="95000"/>
                    <a:lumOff val="5000"/>
                  </a:schemeClr>
                </a:solidFill>
                <a:latin typeface="Minion Pro" panose="02040503050306020203" pitchFamily="18"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3"/>
          </p:nvPr>
        </p:nvSpPr>
        <p:spPr>
          <a:xfrm>
            <a:off x="6546849" y="0"/>
            <a:ext cx="13558839" cy="11309350"/>
          </a:xfrm>
        </p:spPr>
        <p:txBody>
          <a:bodyPr/>
          <a:lstStyle>
            <a:lvl1pPr>
              <a:defRPr>
                <a:solidFill>
                  <a:schemeClr val="tx1">
                    <a:lumMod val="95000"/>
                    <a:lumOff val="5000"/>
                  </a:schemeClr>
                </a:solidFill>
                <a:latin typeface="Minion Pro" panose="02040503050306020203" pitchFamily="18" charset="0"/>
                <a:cs typeface="Arial" panose="020B0604020202020204" pitchFamily="34" charset="0"/>
              </a:defRPr>
            </a:lvl1pPr>
          </a:lstStyle>
          <a:p>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9419" y="8550275"/>
            <a:ext cx="1828800" cy="1831077"/>
          </a:xfrm>
          <a:prstGeom prst="rect">
            <a:avLst/>
          </a:prstGeom>
        </p:spPr>
      </p:pic>
    </p:spTree>
    <p:extLst>
      <p:ext uri="{BB962C8B-B14F-4D97-AF65-F5344CB8AC3E}">
        <p14:creationId xmlns:p14="http://schemas.microsoft.com/office/powerpoint/2010/main" val="7597024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6835934" y="10517697"/>
            <a:ext cx="6433820" cy="276999"/>
          </a:xfrm>
          <a:prstGeom prst="rect">
            <a:avLst/>
          </a:prstGeom>
        </p:spPr>
        <p:txBody>
          <a:bodyPr wrap="square" lIns="0" tIns="0" rIns="0" bIns="0">
            <a:spAutoFit/>
          </a:bodyPr>
          <a:lstStyle>
            <a:lvl1pPr algn="ctr">
              <a:defRPr b="0" i="0">
                <a:solidFill>
                  <a:schemeClr val="tx1">
                    <a:tint val="75000"/>
                  </a:schemeClr>
                </a:solidFill>
                <a:latin typeface="Minion Pro" panose="02040503050306020203" pitchFamily="18" charset="0"/>
                <a:cs typeface="Times New Roman" panose="02020603050405020304" pitchFamily="18" charset="0"/>
              </a:defRPr>
            </a:lvl1pPr>
          </a:lstStyle>
          <a:p>
            <a:endParaRPr lang="en-US" dirty="0"/>
          </a:p>
        </p:txBody>
      </p:sp>
      <p:sp>
        <p:nvSpPr>
          <p:cNvPr id="5" name="Holder 5"/>
          <p:cNvSpPr>
            <a:spLocks noGrp="1"/>
          </p:cNvSpPr>
          <p:nvPr>
            <p:ph type="dt" sz="half" idx="6"/>
          </p:nvPr>
        </p:nvSpPr>
        <p:spPr>
          <a:xfrm>
            <a:off x="1389936" y="10517697"/>
            <a:ext cx="4624308" cy="276999"/>
          </a:xfrm>
          <a:prstGeom prst="rect">
            <a:avLst/>
          </a:prstGeom>
        </p:spPr>
        <p:txBody>
          <a:bodyPr wrap="square" lIns="0" tIns="0" rIns="0" bIns="0">
            <a:spAutoFit/>
          </a:bodyPr>
          <a:lstStyle>
            <a:lvl1pPr algn="l">
              <a:defRPr b="0" i="0">
                <a:solidFill>
                  <a:schemeClr val="tx1">
                    <a:tint val="75000"/>
                  </a:schemeClr>
                </a:solidFill>
                <a:latin typeface="Minion Pro" panose="02040503050306020203" pitchFamily="18" charset="0"/>
                <a:cs typeface="Times New Roman" panose="02020603050405020304" pitchFamily="18" charset="0"/>
              </a:defRPr>
            </a:lvl1pPr>
          </a:lstStyle>
          <a:p>
            <a:endParaRPr lang="en-US" dirty="0"/>
          </a:p>
        </p:txBody>
      </p:sp>
      <p:sp>
        <p:nvSpPr>
          <p:cNvPr id="6" name="Holder 6"/>
          <p:cNvSpPr>
            <a:spLocks noGrp="1"/>
          </p:cNvSpPr>
          <p:nvPr>
            <p:ph type="sldNum" sz="quarter" idx="7"/>
          </p:nvPr>
        </p:nvSpPr>
        <p:spPr>
          <a:xfrm>
            <a:off x="14091444" y="10517697"/>
            <a:ext cx="4624308" cy="276999"/>
          </a:xfrm>
          <a:prstGeom prst="rect">
            <a:avLst/>
          </a:prstGeom>
        </p:spPr>
        <p:txBody>
          <a:bodyPr wrap="square" lIns="0" tIns="0" rIns="0" bIns="0">
            <a:spAutoFit/>
          </a:bodyPr>
          <a:lstStyle>
            <a:lvl1pPr algn="r">
              <a:defRPr b="0" i="0">
                <a:solidFill>
                  <a:schemeClr val="tx1">
                    <a:tint val="75000"/>
                  </a:schemeClr>
                </a:solidFill>
                <a:latin typeface="Minion Pro" panose="02040503050306020203" pitchFamily="18" charset="0"/>
                <a:cs typeface="Times New Roman" panose="02020603050405020304" pitchFamily="18" charset="0"/>
              </a:defRPr>
            </a:lvl1pPr>
          </a:lstStyle>
          <a:p>
            <a:fld id="{B6F15528-21DE-4FAA-801E-634DDDAF4B2B}" type="slidenum">
              <a:rPr lang="en-US" smtClean="0"/>
              <a:pPr/>
              <a:t>‹#›</a:t>
            </a:fld>
            <a:endParaRPr lang="en-US" dirty="0"/>
          </a:p>
        </p:txBody>
      </p:sp>
      <p:sp>
        <p:nvSpPr>
          <p:cNvPr id="8" name="Text Placeholder 7"/>
          <p:cNvSpPr>
            <a:spLocks noGrp="1"/>
          </p:cNvSpPr>
          <p:nvPr>
            <p:ph type="body" idx="1"/>
          </p:nvPr>
        </p:nvSpPr>
        <p:spPr>
          <a:xfrm>
            <a:off x="1382713" y="3009900"/>
            <a:ext cx="17340262" cy="717708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3" r:id="rId1"/>
    <p:sldLayoutId id="2147483672" r:id="rId2"/>
    <p:sldLayoutId id="2147483669" r:id="rId3"/>
    <p:sldLayoutId id="2147483671" r:id="rId4"/>
    <p:sldLayoutId id="2147483662" r:id="rId5"/>
    <p:sldLayoutId id="2147483670" r:id="rId6"/>
    <p:sldLayoutId id="2147483668" r:id="rId7"/>
    <p:sldLayoutId id="2147483667" r:id="rId8"/>
    <p:sldLayoutId id="2147483666" r:id="rId9"/>
    <p:sldLayoutId id="2147483664" r:id="rId10"/>
    <p:sldLayoutId id="2147483665" r:id="rId11"/>
    <p:sldLayoutId id="2147483661" r:id="rId12"/>
  </p:sldLayoutIdLst>
  <p:timing>
    <p:tnLst>
      <p:par>
        <p:cTn id="1" dur="indefinite" restart="never" nodeType="tmRoot"/>
      </p:par>
    </p:tnLst>
  </p:timing>
  <p:hf hdr="0" ftr="0" dt="0"/>
  <p:txStyles>
    <p:titleStyle>
      <a:lvl1pPr>
        <a:defRPr sz="6600">
          <a:latin typeface="Arial" panose="020B0604020202020204" pitchFamily="34" charset="0"/>
          <a:ea typeface="+mj-ea"/>
          <a:cs typeface="Arial" panose="020B0604020202020204" pitchFamily="34" charset="0"/>
        </a:defRPr>
      </a:lvl1pPr>
    </p:titleStyle>
    <p:bodyStyle>
      <a:lvl1pPr marL="0">
        <a:defRPr sz="2400" b="0" i="0">
          <a:latin typeface="Minion Pro" panose="02040503050306020203" pitchFamily="18" charset="0"/>
          <a:ea typeface="+mn-ea"/>
          <a:cs typeface="Times New Roman" panose="02020603050405020304" pitchFamily="18" charset="0"/>
        </a:defRPr>
      </a:lvl1pPr>
      <a:lvl2pPr marL="457200">
        <a:defRPr sz="2400" b="0" i="0">
          <a:latin typeface="Minion Pro" panose="02040503050306020203" pitchFamily="18" charset="0"/>
          <a:ea typeface="+mn-ea"/>
          <a:cs typeface="Times New Roman" panose="02020603050405020304" pitchFamily="18" charset="0"/>
        </a:defRPr>
      </a:lvl2pPr>
      <a:lvl3pPr marL="914400">
        <a:defRPr sz="2400" b="0" i="0">
          <a:latin typeface="Minion Pro" panose="02040503050306020203" pitchFamily="18" charset="0"/>
          <a:ea typeface="+mn-ea"/>
          <a:cs typeface="Times New Roman" panose="02020603050405020304" pitchFamily="18" charset="0"/>
        </a:defRPr>
      </a:lvl3pPr>
      <a:lvl4pPr marL="1371600">
        <a:defRPr sz="2400" b="0" i="0">
          <a:latin typeface="Minion Pro" panose="02040503050306020203" pitchFamily="18" charset="0"/>
          <a:ea typeface="+mn-ea"/>
          <a:cs typeface="Times New Roman" panose="02020603050405020304" pitchFamily="18" charset="0"/>
        </a:defRPr>
      </a:lvl4pPr>
      <a:lvl5pPr marL="1828800">
        <a:defRPr sz="2400" b="0" i="0">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covid19sertifikats.lv/verify/rules.js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hyperlink" Target="https://firebaseinstalations.googleapis.com/"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69506" y="4512559"/>
            <a:ext cx="14460538" cy="4113915"/>
          </a:xfrm>
        </p:spPr>
        <p:txBody>
          <a:bodyPr>
            <a:noAutofit/>
          </a:bodyPr>
          <a:lstStyle/>
          <a:p>
            <a:pPr>
              <a:spcBef>
                <a:spcPts val="600"/>
              </a:spcBef>
              <a:spcAft>
                <a:spcPts val="600"/>
              </a:spcAft>
            </a:pPr>
            <a:r>
              <a:rPr lang="en-US" sz="3600" b="0" dirty="0">
                <a:cs typeface="Calibri" panose="020F0502020204030204" pitchFamily="34" charset="0"/>
              </a:rPr>
              <a:t>Eduards Blumbergs</a:t>
            </a:r>
            <a:r>
              <a:rPr lang="lv-LV" sz="3600" b="0" dirty="0">
                <a:cs typeface="Calibri" panose="020F0502020204030204" pitchFamily="34" charset="0"/>
              </a:rPr>
              <a:t> (</a:t>
            </a:r>
            <a:r>
              <a:rPr lang="en-US" sz="3600" b="0" i="1" dirty="0">
                <a:cs typeface="Calibri" panose="020F0502020204030204" pitchFamily="34" charset="0"/>
              </a:rPr>
              <a:t>sf30012</a:t>
            </a:r>
            <a:r>
              <a:rPr lang="en-US" sz="3600" b="0" dirty="0">
                <a:cs typeface="Calibri" panose="020F0502020204030204" pitchFamily="34" charset="0"/>
              </a:rPr>
              <a:t>)</a:t>
            </a:r>
            <a:endParaRPr lang="lv-LV" sz="3600" dirty="0" smtClean="0">
              <a:cs typeface="Calibri" panose="020F0502020204030204" pitchFamily="34" charset="0"/>
            </a:endParaRPr>
          </a:p>
          <a:p>
            <a:r>
              <a:rPr lang="lv-LV" sz="6000" dirty="0" smtClean="0">
                <a:cs typeface="Calibri" panose="020F0502020204030204" pitchFamily="34" charset="0"/>
              </a:rPr>
              <a:t>VAKCINĀCIJAS </a:t>
            </a:r>
            <a:r>
              <a:rPr lang="lv-LV" sz="6000" dirty="0">
                <a:cs typeface="Calibri" panose="020F0502020204030204" pitchFamily="34" charset="0"/>
              </a:rPr>
              <a:t>SERTIFIKĀTU MOBILO LIETOTŅU DROŠĪBAS </a:t>
            </a:r>
            <a:r>
              <a:rPr lang="lv-LV" sz="6000" dirty="0" smtClean="0">
                <a:cs typeface="Calibri" panose="020F0502020204030204" pitchFamily="34" charset="0"/>
              </a:rPr>
              <a:t>NOVĒRTĒŠANA</a:t>
            </a:r>
          </a:p>
          <a:p>
            <a:r>
              <a:rPr lang="lv-LV" sz="3600" b="0" dirty="0" smtClean="0">
                <a:cs typeface="Calibri" panose="020F0502020204030204" pitchFamily="34" charset="0"/>
              </a:rPr>
              <a:t>Maģistra darbs ∙ 2022 ∙ Darba vadītājs</a:t>
            </a:r>
            <a:r>
              <a:rPr lang="lv-LV" sz="3600" b="0" dirty="0">
                <a:cs typeface="Calibri" panose="020F0502020204030204" pitchFamily="34" charset="0"/>
              </a:rPr>
              <a:t>: Dr. dat. Pēteris </a:t>
            </a:r>
            <a:r>
              <a:rPr lang="lv-LV" sz="3600" b="0" dirty="0" err="1">
                <a:cs typeface="Calibri" panose="020F0502020204030204" pitchFamily="34" charset="0"/>
              </a:rPr>
              <a:t>Paikens</a:t>
            </a:r>
            <a:r>
              <a:rPr lang="lv-LV" sz="3600" b="0" dirty="0">
                <a:cs typeface="Calibri" panose="020F0502020204030204" pitchFamily="34" charset="0"/>
              </a:rPr>
              <a:t> </a:t>
            </a:r>
            <a:endParaRPr lang="lv-LV" sz="3600" b="0" dirty="0" smtClean="0">
              <a:cs typeface="Calibri" panose="020F0502020204030204" pitchFamily="34" charset="0"/>
            </a:endParaRPr>
          </a:p>
          <a:p>
            <a:endParaRPr lang="lv-LV" sz="3600" b="0" dirty="0" smtClean="0">
              <a:cs typeface="Calibri" panose="020F0502020204030204" pitchFamily="34" charset="0"/>
            </a:endParaRPr>
          </a:p>
        </p:txBody>
      </p:sp>
    </p:spTree>
    <p:extLst>
      <p:ext uri="{BB962C8B-B14F-4D97-AF65-F5344CB8AC3E}">
        <p14:creationId xmlns:p14="http://schemas.microsoft.com/office/powerpoint/2010/main" val="2448222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568879" y="549275"/>
            <a:ext cx="4720582" cy="7621812"/>
          </a:xfrm>
        </p:spPr>
        <p:txBody>
          <a:bodyPr/>
          <a:lstStyle/>
          <a:p>
            <a:r>
              <a:rPr lang="lv-LV" sz="2400" b="1" dirty="0" smtClean="0"/>
              <a:t>Galvenie punkti:</a:t>
            </a:r>
          </a:p>
          <a:p>
            <a:r>
              <a:rPr lang="lv-LV" sz="2400" b="1" dirty="0" smtClean="0"/>
              <a:t>A</a:t>
            </a:r>
            <a:r>
              <a:rPr lang="lv-LV" sz="2400" b="1" dirty="0" smtClean="0"/>
              <a:t>:</a:t>
            </a:r>
            <a:r>
              <a:rPr lang="lv-LV" sz="2400" dirty="0" smtClean="0"/>
              <a:t> piegādes ķēdes uzbrukumi, pikšķerēšana.</a:t>
            </a:r>
          </a:p>
          <a:p>
            <a:r>
              <a:rPr lang="lv-LV" sz="2400" b="1" dirty="0" smtClean="0"/>
              <a:t>B:</a:t>
            </a:r>
            <a:r>
              <a:rPr lang="lv-LV" sz="2400" dirty="0" smtClean="0"/>
              <a:t> datu noplūde no testa vides vai infrastruktūras.</a:t>
            </a:r>
          </a:p>
          <a:p>
            <a:r>
              <a:rPr lang="lv-LV" sz="2400" b="1" dirty="0" smtClean="0"/>
              <a:t>C:</a:t>
            </a:r>
            <a:r>
              <a:rPr lang="lv-LV" sz="2400" dirty="0" smtClean="0"/>
              <a:t> uzbrukumi uzlauztu ierīču lietotājiem.</a:t>
            </a:r>
          </a:p>
          <a:p>
            <a:r>
              <a:rPr lang="lv-LV" sz="2400" b="1" dirty="0" smtClean="0"/>
              <a:t>D:</a:t>
            </a:r>
            <a:r>
              <a:rPr lang="lv-LV" sz="2400" dirty="0" smtClean="0"/>
              <a:t> izstrādātāja radīts apdraudējums, nomelnošanas kampaņas.</a:t>
            </a:r>
          </a:p>
          <a:p>
            <a:r>
              <a:rPr lang="lv-LV" sz="2400" b="1" dirty="0" smtClean="0"/>
              <a:t>E:</a:t>
            </a:r>
            <a:r>
              <a:rPr lang="lv-LV" sz="2400" dirty="0" smtClean="0"/>
              <a:t> sensitīvu datu noplūde, izmainīšana.</a:t>
            </a:r>
          </a:p>
          <a:p>
            <a:r>
              <a:rPr lang="lv-LV" sz="2400" b="1" dirty="0" smtClean="0"/>
              <a:t>F:</a:t>
            </a:r>
            <a:r>
              <a:rPr lang="lv-LV" sz="2400" dirty="0" smtClean="0"/>
              <a:t> lietotnes loģikas izmainīšana, datu vākšana no ierīces.</a:t>
            </a:r>
          </a:p>
          <a:p>
            <a:r>
              <a:rPr lang="lv-LV" sz="2400" b="1" dirty="0" smtClean="0"/>
              <a:t>G:</a:t>
            </a:r>
            <a:r>
              <a:rPr lang="lv-LV" sz="2400" dirty="0" smtClean="0"/>
              <a:t> datu pārtveršana, izmainīšana, 3.puses bibliotēkas kompromitēšana.</a:t>
            </a:r>
          </a:p>
          <a:p>
            <a:r>
              <a:rPr lang="lv-LV" sz="2400" b="1" dirty="0" smtClean="0"/>
              <a:t>H:</a:t>
            </a:r>
            <a:r>
              <a:rPr lang="lv-LV" sz="2400" dirty="0" smtClean="0"/>
              <a:t> infrastruktūras pārņemšana, kompromitējot priviliģētu lietotāju, pikšķerēšana.</a:t>
            </a:r>
          </a:p>
          <a:p>
            <a:r>
              <a:rPr lang="lv-LV" sz="2400" b="1" dirty="0" smtClean="0"/>
              <a:t>I:</a:t>
            </a:r>
            <a:r>
              <a:rPr lang="lv-LV" sz="2400" dirty="0" smtClean="0"/>
              <a:t> datu pārtveršana un noplūde no API saskarnes, datu integritātes ietekmēšana no API ievainojamības.</a:t>
            </a:r>
            <a:endParaRPr lang="lv-LV" sz="2400" dirty="0"/>
          </a:p>
        </p:txBody>
      </p:sp>
      <p:sp>
        <p:nvSpPr>
          <p:cNvPr id="3" name="Text Placeholder 2"/>
          <p:cNvSpPr>
            <a:spLocks noGrp="1"/>
          </p:cNvSpPr>
          <p:nvPr>
            <p:ph type="body" sz="quarter" idx="11"/>
          </p:nvPr>
        </p:nvSpPr>
        <p:spPr>
          <a:xfrm>
            <a:off x="1137444" y="854075"/>
            <a:ext cx="8712035" cy="1600200"/>
          </a:xfrm>
        </p:spPr>
        <p:txBody>
          <a:bodyPr/>
          <a:lstStyle/>
          <a:p>
            <a:r>
              <a:rPr lang="lv-LV" dirty="0" smtClean="0"/>
              <a:t>Draudu modelis</a:t>
            </a:r>
            <a:endParaRPr lang="lv-LV" dirty="0"/>
          </a:p>
        </p:txBody>
      </p:sp>
      <p:grpSp>
        <p:nvGrpSpPr>
          <p:cNvPr id="625" name="Group 624"/>
          <p:cNvGrpSpPr/>
          <p:nvPr/>
        </p:nvGrpSpPr>
        <p:grpSpPr>
          <a:xfrm>
            <a:off x="1137444" y="2076630"/>
            <a:ext cx="13106400" cy="8526200"/>
            <a:chOff x="1137444" y="2076630"/>
            <a:chExt cx="13106400" cy="8526200"/>
          </a:xfrm>
        </p:grpSpPr>
        <p:grpSp>
          <p:nvGrpSpPr>
            <p:cNvPr id="539" name="Group 538"/>
            <p:cNvGrpSpPr/>
            <p:nvPr/>
          </p:nvGrpSpPr>
          <p:grpSpPr>
            <a:xfrm>
              <a:off x="1137444" y="2076630"/>
              <a:ext cx="13106400" cy="8526200"/>
              <a:chOff x="14753320" y="9652939"/>
              <a:chExt cx="14209645" cy="9243903"/>
            </a:xfrm>
          </p:grpSpPr>
          <p:grpSp>
            <p:nvGrpSpPr>
              <p:cNvPr id="540" name="Group 539"/>
              <p:cNvGrpSpPr/>
              <p:nvPr/>
            </p:nvGrpSpPr>
            <p:grpSpPr>
              <a:xfrm>
                <a:off x="14756855" y="10937022"/>
                <a:ext cx="14206110" cy="7959820"/>
                <a:chOff x="6033694" y="3372872"/>
                <a:chExt cx="14206110" cy="7959820"/>
              </a:xfrm>
            </p:grpSpPr>
            <p:grpSp>
              <p:nvGrpSpPr>
                <p:cNvPr id="542" name="Group 541"/>
                <p:cNvGrpSpPr/>
                <p:nvPr/>
              </p:nvGrpSpPr>
              <p:grpSpPr>
                <a:xfrm>
                  <a:off x="6160452" y="3372872"/>
                  <a:ext cx="14079352" cy="7959820"/>
                  <a:chOff x="1054376" y="333435"/>
                  <a:chExt cx="8604110" cy="4864370"/>
                </a:xfrm>
              </p:grpSpPr>
              <p:pic>
                <p:nvPicPr>
                  <p:cNvPr id="544" name="Picture 5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8621" y="2603623"/>
                    <a:ext cx="720000" cy="720000"/>
                  </a:xfrm>
                  <a:prstGeom prst="rect">
                    <a:avLst/>
                  </a:prstGeom>
                </p:spPr>
              </p:pic>
              <p:pic>
                <p:nvPicPr>
                  <p:cNvPr id="545" name="Picture 5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3202" y="1890203"/>
                    <a:ext cx="540000" cy="540000"/>
                  </a:xfrm>
                  <a:prstGeom prst="rect">
                    <a:avLst/>
                  </a:prstGeom>
                </p:spPr>
              </p:pic>
              <p:grpSp>
                <p:nvGrpSpPr>
                  <p:cNvPr id="546" name="Group 545"/>
                  <p:cNvGrpSpPr/>
                  <p:nvPr/>
                </p:nvGrpSpPr>
                <p:grpSpPr>
                  <a:xfrm>
                    <a:off x="4267935" y="2606369"/>
                    <a:ext cx="1177835" cy="720000"/>
                    <a:chOff x="4757215" y="3336130"/>
                    <a:chExt cx="1177835" cy="720000"/>
                  </a:xfrm>
                </p:grpSpPr>
                <p:pic>
                  <p:nvPicPr>
                    <p:cNvPr id="612" name="Picture 6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7215" y="3336130"/>
                      <a:ext cx="720000" cy="720000"/>
                    </a:xfrm>
                    <a:prstGeom prst="rect">
                      <a:avLst/>
                    </a:prstGeom>
                  </p:spPr>
                </p:pic>
                <p:pic>
                  <p:nvPicPr>
                    <p:cNvPr id="613" name="Picture 6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5050" y="3336130"/>
                      <a:ext cx="720000" cy="720000"/>
                    </a:xfrm>
                    <a:prstGeom prst="rect">
                      <a:avLst/>
                    </a:prstGeom>
                  </p:spPr>
                </p:pic>
              </p:grpSp>
              <p:pic>
                <p:nvPicPr>
                  <p:cNvPr id="547" name="Picture 5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607" y="845604"/>
                    <a:ext cx="720000" cy="720000"/>
                  </a:xfrm>
                  <a:prstGeom prst="rect">
                    <a:avLst/>
                  </a:prstGeom>
                </p:spPr>
              </p:pic>
              <p:pic>
                <p:nvPicPr>
                  <p:cNvPr id="548" name="Picture 5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2346" y="844773"/>
                    <a:ext cx="720000" cy="720000"/>
                  </a:xfrm>
                  <a:prstGeom prst="rect">
                    <a:avLst/>
                  </a:prstGeom>
                </p:spPr>
              </p:pic>
              <p:pic>
                <p:nvPicPr>
                  <p:cNvPr id="549" name="Picture 5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3448" y="2606012"/>
                    <a:ext cx="720000" cy="720000"/>
                  </a:xfrm>
                  <a:prstGeom prst="rect">
                    <a:avLst/>
                  </a:prstGeom>
                </p:spPr>
              </p:pic>
              <p:pic>
                <p:nvPicPr>
                  <p:cNvPr id="550" name="Picture 5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38486" y="2596259"/>
                    <a:ext cx="720000" cy="720000"/>
                  </a:xfrm>
                  <a:prstGeom prst="rect">
                    <a:avLst/>
                  </a:prstGeom>
                </p:spPr>
              </p:pic>
              <p:sp>
                <p:nvSpPr>
                  <p:cNvPr id="551" name="Right Brace 550"/>
                  <p:cNvSpPr/>
                  <p:nvPr/>
                </p:nvSpPr>
                <p:spPr>
                  <a:xfrm rot="5400000">
                    <a:off x="5338304" y="2626099"/>
                    <a:ext cx="45719" cy="1903059"/>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endParaRPr kumimoji="0" lang="lv-LV" sz="4800" b="0" i="0" u="none" strike="noStrike" kern="0" cap="none" spc="0" normalizeH="0" baseline="0" noProof="0" smtClean="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552" name="Picture 5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5180369" y="3666064"/>
                    <a:ext cx="360000" cy="360000"/>
                  </a:xfrm>
                  <a:prstGeom prst="rect">
                    <a:avLst/>
                  </a:prstGeom>
                </p:spPr>
              </p:pic>
              <p:cxnSp>
                <p:nvCxnSpPr>
                  <p:cNvPr id="553" name="Elbow Connector 552"/>
                  <p:cNvCxnSpPr>
                    <a:stCxn id="573" idx="1"/>
                    <a:endCxn id="578" idx="3"/>
                  </p:cNvCxnSpPr>
                  <p:nvPr/>
                </p:nvCxnSpPr>
                <p:spPr>
                  <a:xfrm rot="10800000" flipV="1">
                    <a:off x="5720821" y="4585888"/>
                    <a:ext cx="714295" cy="570"/>
                  </a:xfrm>
                  <a:prstGeom prst="bentConnector3">
                    <a:avLst>
                      <a:gd name="adj1" fmla="val 50000"/>
                    </a:avLst>
                  </a:prstGeom>
                  <a:noFill/>
                  <a:ln w="19050" cap="flat" cmpd="sng" algn="ctr">
                    <a:solidFill>
                      <a:srgbClr val="7F0000"/>
                    </a:solidFill>
                    <a:prstDash val="solid"/>
                    <a:miter lim="800000"/>
                    <a:tailEnd type="triangle"/>
                  </a:ln>
                  <a:effectLst/>
                </p:spPr>
              </p:cxnSp>
              <p:cxnSp>
                <p:nvCxnSpPr>
                  <p:cNvPr id="554" name="Elbow Connector 553"/>
                  <p:cNvCxnSpPr>
                    <a:stCxn id="568" idx="3"/>
                    <a:endCxn id="547" idx="0"/>
                  </p:cNvCxnSpPr>
                  <p:nvPr/>
                </p:nvCxnSpPr>
                <p:spPr>
                  <a:xfrm>
                    <a:off x="3064230" y="693435"/>
                    <a:ext cx="439377" cy="152169"/>
                  </a:xfrm>
                  <a:prstGeom prst="bentConnector2">
                    <a:avLst/>
                  </a:prstGeom>
                  <a:noFill/>
                  <a:ln w="19050" cap="flat" cmpd="sng" algn="ctr">
                    <a:solidFill>
                      <a:srgbClr val="7F0000"/>
                    </a:solidFill>
                    <a:prstDash val="solid"/>
                    <a:miter lim="800000"/>
                    <a:tailEnd type="triangle"/>
                  </a:ln>
                  <a:effectLst/>
                </p:spPr>
              </p:cxnSp>
              <p:cxnSp>
                <p:nvCxnSpPr>
                  <p:cNvPr id="555" name="Elbow Connector 554"/>
                  <p:cNvCxnSpPr>
                    <a:stCxn id="571" idx="2"/>
                    <a:endCxn id="550" idx="0"/>
                  </p:cNvCxnSpPr>
                  <p:nvPr/>
                </p:nvCxnSpPr>
                <p:spPr>
                  <a:xfrm rot="5400000">
                    <a:off x="9051734" y="2349477"/>
                    <a:ext cx="493535" cy="29"/>
                  </a:xfrm>
                  <a:prstGeom prst="bentConnector3">
                    <a:avLst>
                      <a:gd name="adj1" fmla="val 50000"/>
                    </a:avLst>
                  </a:prstGeom>
                  <a:noFill/>
                  <a:ln w="19050" cap="flat" cmpd="sng" algn="ctr">
                    <a:solidFill>
                      <a:srgbClr val="7F0000"/>
                    </a:solidFill>
                    <a:prstDash val="solid"/>
                    <a:miter lim="800000"/>
                    <a:tailEnd type="triangle"/>
                  </a:ln>
                  <a:effectLst/>
                </p:spPr>
              </p:cxnSp>
              <p:cxnSp>
                <p:nvCxnSpPr>
                  <p:cNvPr id="556" name="Elbow Connector 555"/>
                  <p:cNvCxnSpPr>
                    <a:stCxn id="573" idx="3"/>
                    <a:endCxn id="582" idx="2"/>
                  </p:cNvCxnSpPr>
                  <p:nvPr/>
                </p:nvCxnSpPr>
                <p:spPr>
                  <a:xfrm flipV="1">
                    <a:off x="7155115" y="3313740"/>
                    <a:ext cx="291008" cy="1272148"/>
                  </a:xfrm>
                  <a:prstGeom prst="bentConnector2">
                    <a:avLst/>
                  </a:prstGeom>
                  <a:noFill/>
                  <a:ln w="19050" cap="flat" cmpd="sng" algn="ctr">
                    <a:solidFill>
                      <a:srgbClr val="7F0000"/>
                    </a:solidFill>
                    <a:prstDash val="solid"/>
                    <a:miter lim="800000"/>
                    <a:tailEnd type="triangle"/>
                  </a:ln>
                  <a:effectLst/>
                </p:spPr>
              </p:cxnSp>
              <p:cxnSp>
                <p:nvCxnSpPr>
                  <p:cNvPr id="557" name="Elbow Connector 556"/>
                  <p:cNvCxnSpPr>
                    <a:stCxn id="588" idx="2"/>
                    <a:endCxn id="574" idx="3"/>
                  </p:cNvCxnSpPr>
                  <p:nvPr/>
                </p:nvCxnSpPr>
                <p:spPr>
                  <a:xfrm rot="5400000">
                    <a:off x="7436860" y="1747384"/>
                    <a:ext cx="454387" cy="381209"/>
                  </a:xfrm>
                  <a:prstGeom prst="bentConnector2">
                    <a:avLst/>
                  </a:prstGeom>
                  <a:noFill/>
                  <a:ln w="19050" cap="flat" cmpd="sng" algn="ctr">
                    <a:solidFill>
                      <a:srgbClr val="7F0000"/>
                    </a:solidFill>
                    <a:prstDash val="solid"/>
                    <a:miter lim="800000"/>
                    <a:tailEnd type="none"/>
                  </a:ln>
                  <a:effectLst/>
                </p:spPr>
              </p:cxnSp>
              <p:cxnSp>
                <p:nvCxnSpPr>
                  <p:cNvPr id="558" name="Elbow Connector 557"/>
                  <p:cNvCxnSpPr>
                    <a:stCxn id="559" idx="2"/>
                    <a:endCxn id="545" idx="1"/>
                  </p:cNvCxnSpPr>
                  <p:nvPr/>
                </p:nvCxnSpPr>
                <p:spPr>
                  <a:xfrm rot="16200000" flipH="1">
                    <a:off x="2791515" y="1698516"/>
                    <a:ext cx="425598" cy="497776"/>
                  </a:xfrm>
                  <a:prstGeom prst="bentConnector2">
                    <a:avLst/>
                  </a:prstGeom>
                  <a:noFill/>
                  <a:ln w="19050" cap="flat" cmpd="sng" algn="ctr">
                    <a:solidFill>
                      <a:sysClr val="windowText" lastClr="000000"/>
                    </a:solidFill>
                    <a:prstDash val="solid"/>
                    <a:miter lim="800000"/>
                    <a:tailEnd type="none"/>
                  </a:ln>
                  <a:effectLst/>
                </p:spPr>
              </p:cxnSp>
              <p:pic>
                <p:nvPicPr>
                  <p:cNvPr id="559" name="Picture 5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75426" y="1374605"/>
                    <a:ext cx="360000" cy="360000"/>
                  </a:xfrm>
                  <a:prstGeom prst="rect">
                    <a:avLst/>
                  </a:prstGeom>
                </p:spPr>
              </p:pic>
              <p:cxnSp>
                <p:nvCxnSpPr>
                  <p:cNvPr id="560" name="Elbow Connector 559"/>
                  <p:cNvCxnSpPr>
                    <a:stCxn id="570" idx="2"/>
                    <a:endCxn id="544" idx="1"/>
                  </p:cNvCxnSpPr>
                  <p:nvPr/>
                </p:nvCxnSpPr>
                <p:spPr>
                  <a:xfrm rot="16200000" flipH="1">
                    <a:off x="1386062" y="1781064"/>
                    <a:ext cx="1762294" cy="602823"/>
                  </a:xfrm>
                  <a:prstGeom prst="bentConnector2">
                    <a:avLst/>
                  </a:prstGeom>
                  <a:noFill/>
                  <a:ln w="19050" cap="flat" cmpd="sng" algn="ctr">
                    <a:solidFill>
                      <a:srgbClr val="7F0000"/>
                    </a:solidFill>
                    <a:prstDash val="solid"/>
                    <a:miter lim="800000"/>
                    <a:tailEnd type="triangle"/>
                  </a:ln>
                  <a:effectLst/>
                </p:spPr>
              </p:cxnSp>
              <p:cxnSp>
                <p:nvCxnSpPr>
                  <p:cNvPr id="561" name="Straight Arrow Connector 560"/>
                  <p:cNvCxnSpPr>
                    <a:stCxn id="586" idx="1"/>
                    <a:endCxn id="575" idx="3"/>
                  </p:cNvCxnSpPr>
                  <p:nvPr/>
                </p:nvCxnSpPr>
                <p:spPr>
                  <a:xfrm flipH="1" flipV="1">
                    <a:off x="5752252" y="1203487"/>
                    <a:ext cx="274718" cy="1179"/>
                  </a:xfrm>
                  <a:prstGeom prst="straightConnector1">
                    <a:avLst/>
                  </a:prstGeom>
                  <a:noFill/>
                  <a:ln w="19050" cap="flat" cmpd="sng" algn="ctr">
                    <a:solidFill>
                      <a:srgbClr val="7F0000"/>
                    </a:solidFill>
                    <a:prstDash val="solid"/>
                    <a:miter lim="800000"/>
                    <a:tailEnd type="triangle"/>
                  </a:ln>
                  <a:effectLst/>
                </p:spPr>
              </p:cxnSp>
              <p:cxnSp>
                <p:nvCxnSpPr>
                  <p:cNvPr id="562" name="Straight Arrow Connector 561"/>
                  <p:cNvCxnSpPr>
                    <a:stCxn id="580" idx="3"/>
                    <a:endCxn id="578" idx="1"/>
                  </p:cNvCxnSpPr>
                  <p:nvPr/>
                </p:nvCxnSpPr>
                <p:spPr>
                  <a:xfrm flipV="1">
                    <a:off x="4825087" y="4586458"/>
                    <a:ext cx="175733" cy="147"/>
                  </a:xfrm>
                  <a:prstGeom prst="straightConnector1">
                    <a:avLst/>
                  </a:prstGeom>
                  <a:noFill/>
                  <a:ln w="19050" cap="flat" cmpd="sng" algn="ctr">
                    <a:solidFill>
                      <a:sysClr val="windowText" lastClr="000000"/>
                    </a:solidFill>
                    <a:prstDash val="solid"/>
                    <a:miter lim="800000"/>
                    <a:tailEnd type="triangle"/>
                  </a:ln>
                  <a:effectLst/>
                </p:spPr>
              </p:cxnSp>
              <p:sp>
                <p:nvSpPr>
                  <p:cNvPr id="563" name="Rectangular Callout 562"/>
                  <p:cNvSpPr/>
                  <p:nvPr/>
                </p:nvSpPr>
                <p:spPr>
                  <a:xfrm>
                    <a:off x="6409938" y="3860291"/>
                    <a:ext cx="797139" cy="278669"/>
                  </a:xfrm>
                  <a:prstGeom prst="wedgeRectCallout">
                    <a:avLst>
                      <a:gd name="adj1" fmla="val -8654"/>
                      <a:gd name="adj2" fmla="val 90755"/>
                    </a:avLst>
                  </a:prstGeom>
                  <a:solidFill>
                    <a:sysClr val="window" lastClr="FFFFFF"/>
                  </a:solidFill>
                  <a:ln w="12700" cap="flat" cmpd="sng" algn="ctr">
                    <a:solidFill>
                      <a:srgbClr val="7F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sz="14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pārtveršana</a:t>
                    </a:r>
                    <a:endPar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endParaRPr>
                  </a:p>
                </p:txBody>
              </p:sp>
              <p:sp>
                <p:nvSpPr>
                  <p:cNvPr id="564" name="Rectangular Callout 563"/>
                  <p:cNvSpPr/>
                  <p:nvPr/>
                </p:nvSpPr>
                <p:spPr>
                  <a:xfrm>
                    <a:off x="8153159" y="1356318"/>
                    <a:ext cx="861892" cy="347866"/>
                  </a:xfrm>
                  <a:prstGeom prst="wedgeRectCallout">
                    <a:avLst>
                      <a:gd name="adj1" fmla="val -61944"/>
                      <a:gd name="adj2" fmla="val 15091"/>
                    </a:avLst>
                  </a:prstGeom>
                  <a:solidFill>
                    <a:sysClr val="window" lastClr="FFFFFF"/>
                  </a:solidFill>
                  <a:ln w="12700" cap="flat" cmpd="sng" algn="ctr">
                    <a:solidFill>
                      <a:srgbClr val="7F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Liberation Serif" panose="02020603050405020304" pitchFamily="18" charset="0"/>
                        <a:cs typeface="Liberation Serif" panose="02020603050405020304" pitchFamily="18" charset="0"/>
                      </a:rPr>
                      <a:t>viltotā </a:t>
                    </a:r>
                    <a:r>
                      <a:rPr kumimoji="0" lang="lv-LV" sz="1400" b="0" i="0" u="none" strike="noStrike" kern="0" cap="none" spc="0" normalizeH="0" baseline="0" noProof="0" dirty="0" smtClean="0">
                        <a:ln>
                          <a:noFill/>
                        </a:ln>
                        <a:solidFill>
                          <a:prstClr val="black"/>
                        </a:solidFill>
                        <a:effectLst/>
                        <a:uLnTx/>
                        <a:uFillTx/>
                        <a:latin typeface="LM Roman 12" panose="00000500000000000000" pitchFamily="50" charset="-70"/>
                        <a:ea typeface="Liberation Serif" panose="02020603050405020304" pitchFamily="18" charset="0"/>
                        <a:cs typeface="Liberation Serif" panose="02020603050405020304" pitchFamily="18" charset="0"/>
                      </a:rPr>
                      <a:t>izvietošana</a:t>
                    </a:r>
                    <a:endPar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Liberation Serif" panose="02020603050405020304" pitchFamily="18" charset="0"/>
                      <a:cs typeface="Liberation Serif" panose="02020603050405020304" pitchFamily="18" charset="0"/>
                    </a:endParaRPr>
                  </a:p>
                </p:txBody>
              </p:sp>
              <p:sp>
                <p:nvSpPr>
                  <p:cNvPr id="565" name="Rectangular Callout 564"/>
                  <p:cNvSpPr/>
                  <p:nvPr/>
                </p:nvSpPr>
                <p:spPr>
                  <a:xfrm>
                    <a:off x="1054376" y="892718"/>
                    <a:ext cx="609789" cy="278669"/>
                  </a:xfrm>
                  <a:prstGeom prst="wedgeRectCallout">
                    <a:avLst>
                      <a:gd name="adj1" fmla="val 60061"/>
                      <a:gd name="adj2" fmla="val 15787"/>
                    </a:avLst>
                  </a:prstGeom>
                  <a:solidFill>
                    <a:sysClr val="window" lastClr="FFFFFF"/>
                  </a:solidFill>
                  <a:ln w="12700" cap="flat" cmpd="sng" algn="ctr">
                    <a:solidFill>
                      <a:srgbClr val="7F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sz="14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viltošana</a:t>
                    </a:r>
                    <a:endPar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endParaRPr>
                  </a:p>
                </p:txBody>
              </p:sp>
              <p:sp>
                <p:nvSpPr>
                  <p:cNvPr id="566" name="Rectangular Callout 565"/>
                  <p:cNvSpPr/>
                  <p:nvPr/>
                </p:nvSpPr>
                <p:spPr>
                  <a:xfrm>
                    <a:off x="8153159" y="1802583"/>
                    <a:ext cx="861892" cy="278669"/>
                  </a:xfrm>
                  <a:prstGeom prst="wedgeRectCallout">
                    <a:avLst>
                      <a:gd name="adj1" fmla="val 59632"/>
                      <a:gd name="adj2" fmla="val 11230"/>
                    </a:avLst>
                  </a:prstGeom>
                  <a:solidFill>
                    <a:sysClr val="window" lastClr="FFFFFF"/>
                  </a:solidFill>
                  <a:ln w="12700" cap="flat" cmpd="sng" algn="ctr">
                    <a:solidFill>
                      <a:srgbClr val="7F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sz="14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viltošana</a:t>
                    </a:r>
                  </a:p>
                </p:txBody>
              </p:sp>
              <p:sp>
                <p:nvSpPr>
                  <p:cNvPr id="567" name="Rectangular Callout 566"/>
                  <p:cNvSpPr/>
                  <p:nvPr/>
                </p:nvSpPr>
                <p:spPr>
                  <a:xfrm>
                    <a:off x="5845648" y="539350"/>
                    <a:ext cx="1087800" cy="242836"/>
                  </a:xfrm>
                  <a:prstGeom prst="wedgeRectCallout">
                    <a:avLst>
                      <a:gd name="adj1" fmla="val -2833"/>
                      <a:gd name="adj2" fmla="val 101187"/>
                    </a:avLst>
                  </a:prstGeom>
                  <a:solidFill>
                    <a:sysClr val="window" lastClr="FFFFFF"/>
                  </a:solidFill>
                  <a:ln w="12700" cap="flat" cmpd="sng" algn="ctr">
                    <a:solidFill>
                      <a:srgbClr val="7F0000"/>
                    </a:solidFill>
                    <a:prstDash val="solid"/>
                    <a:miter lim="800000"/>
                  </a:ln>
                  <a:effectLst/>
                </p:spPr>
                <p:txBody>
                  <a:bodyPr rtlCol="0" anchor="ct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vāja </a:t>
                    </a:r>
                    <a:r>
                      <a:rPr kumimoji="0" lang="lv-LV" sz="14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aizsardzība</a:t>
                    </a:r>
                    <a:r>
                      <a:rPr kumimoji="0" lang="lv-LV" sz="1200" b="0" i="0" u="none" strike="noStrike" kern="0" cap="none" spc="0" normalizeH="0" baseline="0" noProof="0" dirty="0" smtClean="0">
                        <a:ln>
                          <a:noFill/>
                        </a:ln>
                        <a:solidFill>
                          <a:prstClr val="black"/>
                        </a:solidFill>
                        <a:effectLst/>
                        <a:uLnTx/>
                        <a:uFillTx/>
                        <a:latin typeface="LM Roman 12" panose="00000500000000000000" pitchFamily="50" charset="-70"/>
                        <a:ea typeface="+mn-ea"/>
                        <a:cs typeface="+mn-cs"/>
                      </a:rPr>
                      <a:t>?</a:t>
                    </a:r>
                  </a:p>
                </p:txBody>
              </p:sp>
              <p:pic>
                <p:nvPicPr>
                  <p:cNvPr id="568" name="Picture 56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4230" y="333435"/>
                    <a:ext cx="720000" cy="720000"/>
                  </a:xfrm>
                  <a:prstGeom prst="rect">
                    <a:avLst/>
                  </a:prstGeom>
                </p:spPr>
              </p:pic>
              <p:pic>
                <p:nvPicPr>
                  <p:cNvPr id="569" name="Picture 5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73552" y="846092"/>
                    <a:ext cx="720000" cy="720000"/>
                  </a:xfrm>
                  <a:prstGeom prst="rect">
                    <a:avLst/>
                  </a:prstGeom>
                </p:spPr>
              </p:pic>
              <p:pic>
                <p:nvPicPr>
                  <p:cNvPr id="570" name="Picture 56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85798" y="841329"/>
                    <a:ext cx="360000" cy="360000"/>
                  </a:xfrm>
                  <a:prstGeom prst="rect">
                    <a:avLst/>
                  </a:prstGeom>
                </p:spPr>
              </p:pic>
              <p:pic>
                <p:nvPicPr>
                  <p:cNvPr id="571" name="Picture 5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18515" y="1742724"/>
                    <a:ext cx="360000" cy="360000"/>
                  </a:xfrm>
                  <a:prstGeom prst="rect">
                    <a:avLst/>
                  </a:prstGeom>
                </p:spPr>
              </p:pic>
              <p:pic>
                <p:nvPicPr>
                  <p:cNvPr id="572" name="Picture 5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42367" y="2595768"/>
                    <a:ext cx="720000" cy="720000"/>
                  </a:xfrm>
                  <a:prstGeom prst="rect">
                    <a:avLst/>
                  </a:prstGeom>
                </p:spPr>
              </p:pic>
              <p:pic>
                <p:nvPicPr>
                  <p:cNvPr id="573" name="Picture 5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35115" y="4225888"/>
                    <a:ext cx="720000" cy="720000"/>
                  </a:xfrm>
                  <a:prstGeom prst="rect">
                    <a:avLst/>
                  </a:prstGeom>
                </p:spPr>
              </p:pic>
              <p:pic>
                <p:nvPicPr>
                  <p:cNvPr id="574" name="Picture 57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33448" y="1895182"/>
                    <a:ext cx="540000" cy="540000"/>
                  </a:xfrm>
                  <a:prstGeom prst="rect">
                    <a:avLst/>
                  </a:prstGeom>
                </p:spPr>
              </p:pic>
              <p:pic>
                <p:nvPicPr>
                  <p:cNvPr id="575" name="Picture 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32252" y="843487"/>
                    <a:ext cx="720000" cy="720000"/>
                  </a:xfrm>
                  <a:prstGeom prst="rect">
                    <a:avLst/>
                  </a:prstGeom>
                </p:spPr>
              </p:pic>
              <p:cxnSp>
                <p:nvCxnSpPr>
                  <p:cNvPr id="576" name="Straight Arrow Connector 575"/>
                  <p:cNvCxnSpPr>
                    <a:stCxn id="548" idx="3"/>
                    <a:endCxn id="575" idx="1"/>
                  </p:cNvCxnSpPr>
                  <p:nvPr/>
                </p:nvCxnSpPr>
                <p:spPr>
                  <a:xfrm flipV="1">
                    <a:off x="4812346" y="1203487"/>
                    <a:ext cx="219906" cy="1286"/>
                  </a:xfrm>
                  <a:prstGeom prst="straightConnector1">
                    <a:avLst/>
                  </a:prstGeom>
                  <a:noFill/>
                  <a:ln w="19050" cap="flat" cmpd="sng" algn="ctr">
                    <a:solidFill>
                      <a:sysClr val="windowText" lastClr="000000"/>
                    </a:solidFill>
                    <a:prstDash val="solid"/>
                    <a:miter lim="800000"/>
                    <a:tailEnd type="triangle"/>
                  </a:ln>
                  <a:effectLst/>
                </p:spPr>
              </p:cxnSp>
              <p:cxnSp>
                <p:nvCxnSpPr>
                  <p:cNvPr id="577" name="Straight Arrow Connector 576"/>
                  <p:cNvCxnSpPr>
                    <a:stCxn id="547" idx="3"/>
                    <a:endCxn id="548" idx="1"/>
                  </p:cNvCxnSpPr>
                  <p:nvPr/>
                </p:nvCxnSpPr>
                <p:spPr>
                  <a:xfrm flipV="1">
                    <a:off x="3863607" y="1204773"/>
                    <a:ext cx="228739" cy="831"/>
                  </a:xfrm>
                  <a:prstGeom prst="straightConnector1">
                    <a:avLst/>
                  </a:prstGeom>
                  <a:noFill/>
                  <a:ln w="19050" cap="flat" cmpd="sng" algn="ctr">
                    <a:solidFill>
                      <a:sysClr val="windowText" lastClr="000000"/>
                    </a:solidFill>
                    <a:prstDash val="solid"/>
                    <a:miter lim="800000"/>
                    <a:tailEnd type="none"/>
                  </a:ln>
                  <a:effectLst/>
                </p:spPr>
              </p:cxnSp>
              <p:pic>
                <p:nvPicPr>
                  <p:cNvPr id="578" name="Picture 57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00820" y="4226458"/>
                    <a:ext cx="720000" cy="720000"/>
                  </a:xfrm>
                  <a:prstGeom prst="rect">
                    <a:avLst/>
                  </a:prstGeom>
                </p:spPr>
              </p:pic>
              <p:pic>
                <p:nvPicPr>
                  <p:cNvPr id="579" name="Picture 5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68635" y="4225888"/>
                    <a:ext cx="720000" cy="720000"/>
                  </a:xfrm>
                  <a:prstGeom prst="rect">
                    <a:avLst/>
                  </a:prstGeom>
                </p:spPr>
              </p:pic>
              <p:pic>
                <p:nvPicPr>
                  <p:cNvPr id="580" name="Picture 5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05087" y="4226605"/>
                    <a:ext cx="720000" cy="720000"/>
                  </a:xfrm>
                  <a:prstGeom prst="rect">
                    <a:avLst/>
                  </a:prstGeom>
                </p:spPr>
              </p:pic>
              <p:cxnSp>
                <p:nvCxnSpPr>
                  <p:cNvPr id="581" name="Straight Arrow Connector 580"/>
                  <p:cNvCxnSpPr>
                    <a:stCxn id="579" idx="3"/>
                    <a:endCxn id="580" idx="1"/>
                  </p:cNvCxnSpPr>
                  <p:nvPr/>
                </p:nvCxnSpPr>
                <p:spPr>
                  <a:xfrm>
                    <a:off x="3988635" y="4585888"/>
                    <a:ext cx="116452" cy="717"/>
                  </a:xfrm>
                  <a:prstGeom prst="straightConnector1">
                    <a:avLst/>
                  </a:prstGeom>
                  <a:noFill/>
                  <a:ln w="19050" cap="flat" cmpd="sng" algn="ctr">
                    <a:solidFill>
                      <a:sysClr val="windowText" lastClr="000000"/>
                    </a:solidFill>
                    <a:prstDash val="solid"/>
                    <a:miter lim="800000"/>
                    <a:tailEnd type="none"/>
                  </a:ln>
                  <a:effectLst/>
                </p:spPr>
              </p:cxnSp>
              <p:pic>
                <p:nvPicPr>
                  <p:cNvPr id="582" name="Picture 58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86123" y="2593740"/>
                    <a:ext cx="720000" cy="720000"/>
                  </a:xfrm>
                  <a:prstGeom prst="rect">
                    <a:avLst/>
                  </a:prstGeom>
                </p:spPr>
              </p:pic>
              <p:grpSp>
                <p:nvGrpSpPr>
                  <p:cNvPr id="583" name="Group 582"/>
                  <p:cNvGrpSpPr/>
                  <p:nvPr/>
                </p:nvGrpSpPr>
                <p:grpSpPr>
                  <a:xfrm>
                    <a:off x="5287346" y="2591763"/>
                    <a:ext cx="1171470" cy="721676"/>
                    <a:chOff x="6927491" y="3132281"/>
                    <a:chExt cx="1171470" cy="721676"/>
                  </a:xfrm>
                </p:grpSpPr>
                <p:pic>
                  <p:nvPicPr>
                    <p:cNvPr id="610" name="Picture 60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78961" y="3133957"/>
                      <a:ext cx="720000" cy="720000"/>
                    </a:xfrm>
                    <a:prstGeom prst="rect">
                      <a:avLst/>
                    </a:prstGeom>
                  </p:spPr>
                </p:pic>
                <p:pic>
                  <p:nvPicPr>
                    <p:cNvPr id="611" name="Picture 61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27491" y="3132281"/>
                      <a:ext cx="720000" cy="720000"/>
                    </a:xfrm>
                    <a:prstGeom prst="rect">
                      <a:avLst/>
                    </a:prstGeom>
                  </p:spPr>
                </p:pic>
              </p:grpSp>
              <p:cxnSp>
                <p:nvCxnSpPr>
                  <p:cNvPr id="584" name="Straight Arrow Connector 583"/>
                  <p:cNvCxnSpPr>
                    <a:stCxn id="572" idx="1"/>
                    <a:endCxn id="582" idx="3"/>
                  </p:cNvCxnSpPr>
                  <p:nvPr/>
                </p:nvCxnSpPr>
                <p:spPr>
                  <a:xfrm flipH="1" flipV="1">
                    <a:off x="7806123" y="2953740"/>
                    <a:ext cx="236244" cy="2028"/>
                  </a:xfrm>
                  <a:prstGeom prst="straightConnector1">
                    <a:avLst/>
                  </a:prstGeom>
                  <a:noFill/>
                  <a:ln w="19050" cap="flat" cmpd="sng" algn="ctr">
                    <a:solidFill>
                      <a:sysClr val="windowText" lastClr="000000"/>
                    </a:solidFill>
                    <a:prstDash val="solid"/>
                    <a:miter lim="800000"/>
                    <a:tailEnd type="none"/>
                  </a:ln>
                  <a:effectLst/>
                </p:spPr>
              </p:cxnSp>
              <p:cxnSp>
                <p:nvCxnSpPr>
                  <p:cNvPr id="585" name="Straight Arrow Connector 584"/>
                  <p:cNvCxnSpPr>
                    <a:stCxn id="582" idx="1"/>
                    <a:endCxn id="610" idx="3"/>
                  </p:cNvCxnSpPr>
                  <p:nvPr/>
                </p:nvCxnSpPr>
                <p:spPr>
                  <a:xfrm flipH="1" flipV="1">
                    <a:off x="6458816" y="2953439"/>
                    <a:ext cx="627307" cy="301"/>
                  </a:xfrm>
                  <a:prstGeom prst="straightConnector1">
                    <a:avLst/>
                  </a:prstGeom>
                  <a:noFill/>
                  <a:ln w="19050" cap="flat" cmpd="sng" algn="ctr">
                    <a:solidFill>
                      <a:srgbClr val="7F0000"/>
                    </a:solidFill>
                    <a:prstDash val="solid"/>
                    <a:miter lim="800000"/>
                    <a:tailEnd type="triangle"/>
                  </a:ln>
                  <a:effectLst/>
                </p:spPr>
              </p:cxnSp>
              <p:pic>
                <p:nvPicPr>
                  <p:cNvPr id="586" name="Picture 5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26970" y="844666"/>
                    <a:ext cx="720000" cy="720000"/>
                  </a:xfrm>
                  <a:prstGeom prst="rect">
                    <a:avLst/>
                  </a:prstGeom>
                </p:spPr>
              </p:pic>
              <p:cxnSp>
                <p:nvCxnSpPr>
                  <p:cNvPr id="587" name="Straight Connector 586"/>
                  <p:cNvCxnSpPr>
                    <a:stCxn id="569" idx="1"/>
                    <a:endCxn id="586" idx="3"/>
                  </p:cNvCxnSpPr>
                  <p:nvPr/>
                </p:nvCxnSpPr>
                <p:spPr>
                  <a:xfrm flipH="1" flipV="1">
                    <a:off x="6746970" y="1204666"/>
                    <a:ext cx="126582" cy="1426"/>
                  </a:xfrm>
                  <a:prstGeom prst="line">
                    <a:avLst/>
                  </a:prstGeom>
                  <a:noFill/>
                  <a:ln w="19050" cap="flat" cmpd="sng" algn="ctr">
                    <a:solidFill>
                      <a:srgbClr val="7F0000"/>
                    </a:solidFill>
                    <a:prstDash val="solid"/>
                    <a:miter lim="800000"/>
                  </a:ln>
                  <a:effectLst/>
                </p:spPr>
              </p:cxnSp>
              <p:pic>
                <p:nvPicPr>
                  <p:cNvPr id="588" name="Picture 58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74657" y="1350795"/>
                    <a:ext cx="360000" cy="360000"/>
                  </a:xfrm>
                  <a:prstGeom prst="rect">
                    <a:avLst/>
                  </a:prstGeom>
                </p:spPr>
              </p:pic>
              <p:cxnSp>
                <p:nvCxnSpPr>
                  <p:cNvPr id="589" name="Elbow Connector 588"/>
                  <p:cNvCxnSpPr>
                    <a:stCxn id="545" idx="3"/>
                    <a:endCxn id="613" idx="0"/>
                  </p:cNvCxnSpPr>
                  <p:nvPr/>
                </p:nvCxnSpPr>
                <p:spPr>
                  <a:xfrm>
                    <a:off x="3793202" y="2160203"/>
                    <a:ext cx="1292568" cy="446166"/>
                  </a:xfrm>
                  <a:prstGeom prst="bentConnector2">
                    <a:avLst/>
                  </a:prstGeom>
                  <a:noFill/>
                  <a:ln w="19050" cap="flat" cmpd="sng" algn="ctr">
                    <a:solidFill>
                      <a:sysClr val="windowText" lastClr="000000"/>
                    </a:solidFill>
                    <a:prstDash val="solid"/>
                    <a:miter lim="800000"/>
                    <a:tailEnd type="triangle"/>
                  </a:ln>
                  <a:effectLst/>
                </p:spPr>
              </p:cxnSp>
              <p:cxnSp>
                <p:nvCxnSpPr>
                  <p:cNvPr id="590" name="Elbow Connector 589"/>
                  <p:cNvCxnSpPr>
                    <a:stCxn id="545" idx="3"/>
                    <a:endCxn id="612" idx="0"/>
                  </p:cNvCxnSpPr>
                  <p:nvPr/>
                </p:nvCxnSpPr>
                <p:spPr>
                  <a:xfrm>
                    <a:off x="3793202" y="2160203"/>
                    <a:ext cx="834733" cy="446166"/>
                  </a:xfrm>
                  <a:prstGeom prst="bentConnector2">
                    <a:avLst/>
                  </a:prstGeom>
                  <a:noFill/>
                  <a:ln w="19050" cap="flat" cmpd="sng" algn="ctr">
                    <a:solidFill>
                      <a:sysClr val="windowText" lastClr="000000"/>
                    </a:solidFill>
                    <a:prstDash val="solid"/>
                    <a:miter lim="800000"/>
                    <a:tailEnd type="triangle"/>
                  </a:ln>
                  <a:effectLst/>
                </p:spPr>
              </p:cxnSp>
              <p:cxnSp>
                <p:nvCxnSpPr>
                  <p:cNvPr id="591" name="Straight Connector 590"/>
                  <p:cNvCxnSpPr>
                    <a:stCxn id="544" idx="3"/>
                    <a:endCxn id="549" idx="1"/>
                  </p:cNvCxnSpPr>
                  <p:nvPr/>
                </p:nvCxnSpPr>
                <p:spPr>
                  <a:xfrm>
                    <a:off x="3288621" y="2963623"/>
                    <a:ext cx="84827" cy="2389"/>
                  </a:xfrm>
                  <a:prstGeom prst="line">
                    <a:avLst/>
                  </a:prstGeom>
                  <a:noFill/>
                  <a:ln w="19050" cap="flat" cmpd="sng" algn="ctr">
                    <a:solidFill>
                      <a:sysClr val="windowText" lastClr="000000"/>
                    </a:solidFill>
                    <a:prstDash val="solid"/>
                    <a:miter lim="800000"/>
                  </a:ln>
                  <a:effectLst/>
                </p:spPr>
              </p:cxnSp>
              <p:cxnSp>
                <p:nvCxnSpPr>
                  <p:cNvPr id="592" name="Straight Arrow Connector 591"/>
                  <p:cNvCxnSpPr>
                    <a:stCxn id="549" idx="3"/>
                    <a:endCxn id="612" idx="1"/>
                  </p:cNvCxnSpPr>
                  <p:nvPr/>
                </p:nvCxnSpPr>
                <p:spPr>
                  <a:xfrm>
                    <a:off x="4093448" y="2966012"/>
                    <a:ext cx="174487" cy="357"/>
                  </a:xfrm>
                  <a:prstGeom prst="straightConnector1">
                    <a:avLst/>
                  </a:prstGeom>
                  <a:noFill/>
                  <a:ln w="19050" cap="flat" cmpd="sng" algn="ctr">
                    <a:solidFill>
                      <a:sysClr val="windowText" lastClr="000000"/>
                    </a:solidFill>
                    <a:prstDash val="solid"/>
                    <a:miter lim="800000"/>
                    <a:tailEnd type="triangle"/>
                  </a:ln>
                  <a:effectLst/>
                </p:spPr>
              </p:cxnSp>
              <p:cxnSp>
                <p:nvCxnSpPr>
                  <p:cNvPr id="593" name="Elbow Connector 592"/>
                  <p:cNvCxnSpPr>
                    <a:stCxn id="569" idx="3"/>
                    <a:endCxn id="588" idx="0"/>
                  </p:cNvCxnSpPr>
                  <p:nvPr/>
                </p:nvCxnSpPr>
                <p:spPr>
                  <a:xfrm>
                    <a:off x="7593552" y="1206092"/>
                    <a:ext cx="261105" cy="144703"/>
                  </a:xfrm>
                  <a:prstGeom prst="bentConnector2">
                    <a:avLst/>
                  </a:prstGeom>
                  <a:noFill/>
                  <a:ln w="19050" cap="flat" cmpd="sng" algn="ctr">
                    <a:solidFill>
                      <a:srgbClr val="7F0000"/>
                    </a:solidFill>
                    <a:prstDash val="solid"/>
                    <a:miter lim="800000"/>
                  </a:ln>
                  <a:effectLst/>
                </p:spPr>
              </p:cxnSp>
              <p:cxnSp>
                <p:nvCxnSpPr>
                  <p:cNvPr id="594" name="Elbow Connector 593"/>
                  <p:cNvCxnSpPr>
                    <a:stCxn id="569" idx="3"/>
                    <a:endCxn id="571" idx="0"/>
                  </p:cNvCxnSpPr>
                  <p:nvPr/>
                </p:nvCxnSpPr>
                <p:spPr>
                  <a:xfrm>
                    <a:off x="7593552" y="1206092"/>
                    <a:ext cx="1704963" cy="536632"/>
                  </a:xfrm>
                  <a:prstGeom prst="bentConnector2">
                    <a:avLst/>
                  </a:prstGeom>
                  <a:noFill/>
                  <a:ln w="19050" cap="flat" cmpd="sng" algn="ctr">
                    <a:solidFill>
                      <a:srgbClr val="7F0000"/>
                    </a:solidFill>
                    <a:prstDash val="solid"/>
                    <a:miter lim="800000"/>
                  </a:ln>
                  <a:effectLst/>
                </p:spPr>
              </p:cxnSp>
              <p:cxnSp>
                <p:nvCxnSpPr>
                  <p:cNvPr id="595" name="Elbow Connector 594"/>
                  <p:cNvCxnSpPr>
                    <a:stCxn id="550" idx="1"/>
                    <a:endCxn id="572" idx="3"/>
                  </p:cNvCxnSpPr>
                  <p:nvPr/>
                </p:nvCxnSpPr>
                <p:spPr>
                  <a:xfrm rot="10800000">
                    <a:off x="8762368" y="2955769"/>
                    <a:ext cx="176119" cy="491"/>
                  </a:xfrm>
                  <a:prstGeom prst="bentConnector3">
                    <a:avLst/>
                  </a:prstGeom>
                  <a:noFill/>
                  <a:ln w="19050" cap="flat" cmpd="sng" algn="ctr">
                    <a:solidFill>
                      <a:sysClr val="windowText" lastClr="000000"/>
                    </a:solidFill>
                    <a:prstDash val="solid"/>
                    <a:miter lim="800000"/>
                    <a:tailEnd type="triangle"/>
                  </a:ln>
                  <a:effectLst/>
                </p:spPr>
              </p:cxnSp>
              <p:cxnSp>
                <p:nvCxnSpPr>
                  <p:cNvPr id="596" name="Elbow Connector 595"/>
                  <p:cNvCxnSpPr>
                    <a:stCxn id="574" idx="1"/>
                    <a:endCxn id="610" idx="0"/>
                  </p:cNvCxnSpPr>
                  <p:nvPr/>
                </p:nvCxnSpPr>
                <p:spPr>
                  <a:xfrm rot="10800000" flipV="1">
                    <a:off x="6098816" y="2165181"/>
                    <a:ext cx="834632" cy="428257"/>
                  </a:xfrm>
                  <a:prstGeom prst="bentConnector2">
                    <a:avLst/>
                  </a:prstGeom>
                  <a:noFill/>
                  <a:ln w="19050" cap="flat" cmpd="sng" algn="ctr">
                    <a:solidFill>
                      <a:srgbClr val="7F0000"/>
                    </a:solidFill>
                    <a:prstDash val="solid"/>
                    <a:miter lim="800000"/>
                    <a:tailEnd type="triangle"/>
                  </a:ln>
                  <a:effectLst/>
                </p:spPr>
              </p:cxnSp>
              <p:cxnSp>
                <p:nvCxnSpPr>
                  <p:cNvPr id="597" name="Elbow Connector 596"/>
                  <p:cNvCxnSpPr>
                    <a:stCxn id="574" idx="1"/>
                    <a:endCxn id="611" idx="0"/>
                  </p:cNvCxnSpPr>
                  <p:nvPr/>
                </p:nvCxnSpPr>
                <p:spPr>
                  <a:xfrm rot="10800000" flipV="1">
                    <a:off x="5647346" y="2165181"/>
                    <a:ext cx="1286102" cy="426581"/>
                  </a:xfrm>
                  <a:prstGeom prst="bentConnector2">
                    <a:avLst/>
                  </a:prstGeom>
                  <a:noFill/>
                  <a:ln w="19050" cap="flat" cmpd="sng" algn="ctr">
                    <a:solidFill>
                      <a:srgbClr val="7F0000"/>
                    </a:solidFill>
                    <a:prstDash val="solid"/>
                    <a:miter lim="800000"/>
                    <a:tailEnd type="triangle"/>
                  </a:ln>
                  <a:effectLst/>
                </p:spPr>
              </p:cxnSp>
              <p:cxnSp>
                <p:nvCxnSpPr>
                  <p:cNvPr id="598" name="Straight Connector 597"/>
                  <p:cNvCxnSpPr>
                    <a:stCxn id="551" idx="1"/>
                    <a:endCxn id="552" idx="1"/>
                  </p:cNvCxnSpPr>
                  <p:nvPr/>
                </p:nvCxnSpPr>
                <p:spPr>
                  <a:xfrm flipH="1">
                    <a:off x="5360369" y="3600488"/>
                    <a:ext cx="794" cy="65576"/>
                  </a:xfrm>
                  <a:prstGeom prst="line">
                    <a:avLst/>
                  </a:prstGeom>
                  <a:noFill/>
                  <a:ln w="22225" cap="flat" cmpd="sng" algn="ctr">
                    <a:solidFill>
                      <a:sysClr val="windowText" lastClr="000000"/>
                    </a:solidFill>
                    <a:prstDash val="solid"/>
                    <a:miter lim="800000"/>
                  </a:ln>
                  <a:effectLst/>
                </p:spPr>
              </p:cxnSp>
              <p:cxnSp>
                <p:nvCxnSpPr>
                  <p:cNvPr id="599" name="Elbow Connector 598"/>
                  <p:cNvCxnSpPr>
                    <a:stCxn id="552" idx="3"/>
                    <a:endCxn id="578" idx="0"/>
                  </p:cNvCxnSpPr>
                  <p:nvPr/>
                </p:nvCxnSpPr>
                <p:spPr>
                  <a:xfrm rot="16200000" flipH="1">
                    <a:off x="5260397" y="4126035"/>
                    <a:ext cx="200394" cy="451"/>
                  </a:xfrm>
                  <a:prstGeom prst="bentConnector3">
                    <a:avLst/>
                  </a:prstGeom>
                  <a:noFill/>
                  <a:ln w="19050" cap="flat" cmpd="sng" algn="ctr">
                    <a:solidFill>
                      <a:sysClr val="windowText" lastClr="000000"/>
                    </a:solidFill>
                    <a:prstDash val="solid"/>
                    <a:miter lim="800000"/>
                  </a:ln>
                  <a:effectLst/>
                </p:spPr>
              </p:cxnSp>
              <p:cxnSp>
                <p:nvCxnSpPr>
                  <p:cNvPr id="600" name="Elbow Connector 599"/>
                  <p:cNvCxnSpPr>
                    <a:stCxn id="547" idx="1"/>
                    <a:endCxn id="559" idx="0"/>
                  </p:cNvCxnSpPr>
                  <p:nvPr/>
                </p:nvCxnSpPr>
                <p:spPr>
                  <a:xfrm rot="10800000" flipV="1">
                    <a:off x="2755427" y="1205603"/>
                    <a:ext cx="388181" cy="169001"/>
                  </a:xfrm>
                  <a:prstGeom prst="bentConnector2">
                    <a:avLst/>
                  </a:prstGeom>
                  <a:noFill/>
                  <a:ln w="19050" cap="flat" cmpd="sng" algn="ctr">
                    <a:solidFill>
                      <a:sysClr val="windowText" lastClr="000000"/>
                    </a:solidFill>
                    <a:prstDash val="solid"/>
                    <a:miter lim="800000"/>
                  </a:ln>
                  <a:effectLst/>
                </p:spPr>
              </p:cxnSp>
              <p:cxnSp>
                <p:nvCxnSpPr>
                  <p:cNvPr id="601" name="Elbow Connector 600"/>
                  <p:cNvCxnSpPr>
                    <a:stCxn id="568" idx="1"/>
                    <a:endCxn id="570" idx="0"/>
                  </p:cNvCxnSpPr>
                  <p:nvPr/>
                </p:nvCxnSpPr>
                <p:spPr>
                  <a:xfrm rot="10800000" flipV="1">
                    <a:off x="1965798" y="693435"/>
                    <a:ext cx="378432" cy="147894"/>
                  </a:xfrm>
                  <a:prstGeom prst="bentConnector2">
                    <a:avLst/>
                  </a:prstGeom>
                  <a:noFill/>
                  <a:ln w="19050" cap="flat" cmpd="sng" algn="ctr">
                    <a:solidFill>
                      <a:srgbClr val="7F0000"/>
                    </a:solidFill>
                    <a:prstDash val="solid"/>
                    <a:miter lim="800000"/>
                  </a:ln>
                  <a:effectLst/>
                </p:spPr>
              </p:cxnSp>
              <p:cxnSp>
                <p:nvCxnSpPr>
                  <p:cNvPr id="602" name="Elbow Connector 601"/>
                  <p:cNvCxnSpPr>
                    <a:stCxn id="570" idx="2"/>
                    <a:endCxn id="579" idx="1"/>
                  </p:cNvCxnSpPr>
                  <p:nvPr/>
                </p:nvCxnSpPr>
                <p:spPr>
                  <a:xfrm rot="16200000" flipH="1">
                    <a:off x="924937" y="2242189"/>
                    <a:ext cx="3384559" cy="1302837"/>
                  </a:xfrm>
                  <a:prstGeom prst="bentConnector2">
                    <a:avLst/>
                  </a:prstGeom>
                  <a:noFill/>
                  <a:ln w="19050" cap="flat" cmpd="sng" algn="ctr">
                    <a:solidFill>
                      <a:srgbClr val="7F0000"/>
                    </a:solidFill>
                    <a:prstDash val="solid"/>
                    <a:miter lim="800000"/>
                    <a:tailEnd type="triangle"/>
                  </a:ln>
                  <a:effectLst/>
                </p:spPr>
              </p:cxnSp>
              <p:sp>
                <p:nvSpPr>
                  <p:cNvPr id="603" name="TextBox 602"/>
                  <p:cNvSpPr txBox="1"/>
                  <p:nvPr/>
                </p:nvSpPr>
                <p:spPr>
                  <a:xfrm>
                    <a:off x="4810740" y="1546998"/>
                    <a:ext cx="1084680" cy="259189"/>
                  </a:xfrm>
                  <a:prstGeom prst="rect">
                    <a:avLst/>
                  </a:prstGeom>
                  <a:noFill/>
                </p:spPr>
                <p:txBody>
                  <a:bodyPr wrap="non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Izstrādes vide</a:t>
                    </a:r>
                  </a:p>
                </p:txBody>
              </p:sp>
              <p:sp>
                <p:nvSpPr>
                  <p:cNvPr id="604" name="TextBox 603"/>
                  <p:cNvSpPr txBox="1"/>
                  <p:nvPr/>
                </p:nvSpPr>
                <p:spPr>
                  <a:xfrm>
                    <a:off x="3849693" y="1912302"/>
                    <a:ext cx="1224174" cy="259189"/>
                  </a:xfrm>
                  <a:prstGeom prst="rect">
                    <a:avLst/>
                  </a:prstGeom>
                  <a:noFill/>
                </p:spPr>
                <p:txBody>
                  <a:bodyPr wrap="none" rtlCol="0">
                    <a:spAutoFit/>
                  </a:bodyPr>
                  <a:lstStyle/>
                  <a:p>
                    <a:pPr marL="0" marR="0" lvl="0" indent="0"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Lietotņu veikali</a:t>
                    </a:r>
                    <a:endParaRPr kumimoji="0" lang="lv-LV" sz="2400" b="0" i="0" u="none" strike="noStrike" kern="0" cap="none" spc="0" normalizeH="0" baseline="0" noProof="0" dirty="0" smtClean="0">
                      <a:ln>
                        <a:noFill/>
                      </a:ln>
                      <a:solidFill>
                        <a:prstClr val="black"/>
                      </a:solidFill>
                      <a:effectLst/>
                      <a:uLnTx/>
                      <a:uFillTx/>
                      <a:latin typeface="LM Roman 12" panose="00000500000000000000" pitchFamily="50" charset="-70"/>
                    </a:endParaRPr>
                  </a:p>
                </p:txBody>
              </p:sp>
              <p:sp>
                <p:nvSpPr>
                  <p:cNvPr id="605" name="TextBox 604"/>
                  <p:cNvSpPr txBox="1"/>
                  <p:nvPr/>
                </p:nvSpPr>
                <p:spPr>
                  <a:xfrm>
                    <a:off x="4424716" y="3330886"/>
                    <a:ext cx="1860830" cy="259189"/>
                  </a:xfrm>
                  <a:prstGeom prst="rect">
                    <a:avLst/>
                  </a:prstGeom>
                  <a:noFill/>
                </p:spPr>
                <p:txBody>
                  <a:bodyPr wrap="squar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Datu apmaiņa</a:t>
                    </a:r>
                  </a:p>
                </p:txBody>
              </p:sp>
              <p:sp>
                <p:nvSpPr>
                  <p:cNvPr id="606" name="TextBox 605"/>
                  <p:cNvSpPr txBox="1"/>
                  <p:nvPr/>
                </p:nvSpPr>
                <p:spPr>
                  <a:xfrm>
                    <a:off x="4813747" y="4899506"/>
                    <a:ext cx="1056555" cy="259189"/>
                  </a:xfrm>
                  <a:prstGeom prst="rect">
                    <a:avLst/>
                  </a:prstGeom>
                  <a:noFill/>
                </p:spPr>
                <p:txBody>
                  <a:bodyPr wrap="non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API saskarne</a:t>
                    </a:r>
                  </a:p>
                </p:txBody>
              </p:sp>
              <p:sp>
                <p:nvSpPr>
                  <p:cNvPr id="607" name="TextBox 606"/>
                  <p:cNvSpPr txBox="1"/>
                  <p:nvPr/>
                </p:nvSpPr>
                <p:spPr>
                  <a:xfrm>
                    <a:off x="3039218" y="1548691"/>
                    <a:ext cx="926061" cy="259189"/>
                  </a:xfrm>
                  <a:prstGeom prst="rect">
                    <a:avLst/>
                  </a:prstGeom>
                  <a:noFill/>
                </p:spPr>
                <p:txBody>
                  <a:bodyPr wrap="non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Izstrādātāji</a:t>
                    </a:r>
                  </a:p>
                </p:txBody>
              </p:sp>
              <p:sp>
                <p:nvSpPr>
                  <p:cNvPr id="608" name="TextBox 607"/>
                  <p:cNvSpPr txBox="1"/>
                  <p:nvPr/>
                </p:nvSpPr>
                <p:spPr>
                  <a:xfrm>
                    <a:off x="2536556" y="3277872"/>
                    <a:ext cx="719070" cy="259189"/>
                  </a:xfrm>
                  <a:prstGeom prst="rect">
                    <a:avLst/>
                  </a:prstGeom>
                  <a:noFill/>
                </p:spPr>
                <p:txBody>
                  <a:bodyPr wrap="non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Lietotāji</a:t>
                    </a:r>
                  </a:p>
                </p:txBody>
              </p:sp>
              <p:sp>
                <p:nvSpPr>
                  <p:cNvPr id="609" name="TextBox 608"/>
                  <p:cNvSpPr txBox="1"/>
                  <p:nvPr/>
                </p:nvSpPr>
                <p:spPr>
                  <a:xfrm>
                    <a:off x="3034569" y="4938616"/>
                    <a:ext cx="1158927" cy="259189"/>
                  </a:xfrm>
                  <a:prstGeom prst="rect">
                    <a:avLst/>
                  </a:prstGeom>
                  <a:noFill/>
                </p:spPr>
                <p:txBody>
                  <a:bodyPr wrap="none" rtlCol="0">
                    <a:spAutoFit/>
                  </a:bodyPr>
                  <a:lstStyle/>
                  <a:p>
                    <a:pPr marL="0" marR="0" lvl="0" indent="0" algn="ctr" defTabSz="2479853" eaLnBrk="1" fontAlgn="auto" latinLnBrk="0" hangingPunct="1">
                      <a:lnSpc>
                        <a:spcPct val="100000"/>
                      </a:lnSpc>
                      <a:spcBef>
                        <a:spcPts val="0"/>
                      </a:spcBef>
                      <a:spcAft>
                        <a:spcPts val="0"/>
                      </a:spcAft>
                      <a:buClrTx/>
                      <a:buSzTx/>
                      <a:buFontTx/>
                      <a:buNone/>
                      <a:tabLst/>
                      <a:defRPr/>
                    </a:pPr>
                    <a:r>
                      <a:rPr kumimoji="0" lang="lv-LV" b="0" i="0" u="none" strike="noStrike" kern="0" cap="none" spc="0" normalizeH="0" baseline="0" noProof="0" dirty="0" smtClean="0">
                        <a:ln>
                          <a:noFill/>
                        </a:ln>
                        <a:solidFill>
                          <a:prstClr val="black"/>
                        </a:solidFill>
                        <a:effectLst/>
                        <a:uLnTx/>
                        <a:uFillTx/>
                        <a:latin typeface="LM Roman 12" panose="00000500000000000000" pitchFamily="50" charset="-70"/>
                      </a:rPr>
                      <a:t>Administratori</a:t>
                    </a:r>
                  </a:p>
                </p:txBody>
              </p:sp>
            </p:grpSp>
            <p:sp>
              <p:nvSpPr>
                <p:cNvPr id="543" name="TextBox 542"/>
                <p:cNvSpPr txBox="1"/>
                <p:nvPr/>
              </p:nvSpPr>
              <p:spPr>
                <a:xfrm>
                  <a:off x="6033694" y="10863441"/>
                  <a:ext cx="2233281" cy="459469"/>
                </a:xfrm>
                <a:prstGeom prst="rect">
                  <a:avLst/>
                </a:prstGeom>
                <a:noFill/>
              </p:spPr>
              <p:txBody>
                <a:bodyPr wrap="none" rtlCol="0">
                  <a:spAutoFit/>
                </a:bodyPr>
                <a:lstStyle/>
                <a:p>
                  <a:pPr marL="0" marR="0" lvl="0" indent="0" defTabSz="2479853" eaLnBrk="1" fontAlgn="auto" latinLnBrk="0" hangingPunct="1">
                    <a:lnSpc>
                      <a:spcPct val="100000"/>
                    </a:lnSpc>
                    <a:spcBef>
                      <a:spcPts val="0"/>
                    </a:spcBef>
                    <a:spcAft>
                      <a:spcPts val="0"/>
                    </a:spcAft>
                    <a:buClrTx/>
                    <a:buSzTx/>
                    <a:buFontTx/>
                    <a:buNone/>
                    <a:tabLst/>
                    <a:defRPr/>
                  </a:pPr>
                  <a:r>
                    <a:rPr kumimoji="0" lang="lv-LV" sz="2000" b="0" i="1" u="none" strike="noStrike" kern="0" cap="none" spc="0" normalizeH="0" baseline="0" noProof="0" dirty="0" smtClean="0">
                      <a:ln>
                        <a:noFill/>
                      </a:ln>
                      <a:solidFill>
                        <a:prstClr val="black"/>
                      </a:solidFill>
                      <a:effectLst/>
                      <a:uLnTx/>
                      <a:uFillTx/>
                      <a:latin typeface="Minion Pro" panose="02040503050306020203" pitchFamily="18" charset="0"/>
                    </a:rPr>
                    <a:t>Autora zīmējums</a:t>
                  </a:r>
                </a:p>
              </p:txBody>
            </p:sp>
          </p:grpSp>
          <p:sp>
            <p:nvSpPr>
              <p:cNvPr id="541" name="TextBox 540"/>
              <p:cNvSpPr txBox="1"/>
              <p:nvPr/>
            </p:nvSpPr>
            <p:spPr>
              <a:xfrm>
                <a:off x="14753320" y="9652939"/>
                <a:ext cx="11721026" cy="1237030"/>
              </a:xfrm>
              <a:prstGeom prst="rect">
                <a:avLst/>
              </a:prstGeom>
              <a:noFill/>
            </p:spPr>
            <p:txBody>
              <a:bodyPr wrap="square" rtlCol="0">
                <a:spAutoFit/>
              </a:bodyPr>
              <a:lstStyle/>
              <a:p>
                <a:pPr marL="0" marR="0" lvl="0" indent="0" defTabSz="2479853" eaLnBrk="1" fontAlgn="auto" latinLnBrk="0" hangingPunct="1">
                  <a:lnSpc>
                    <a:spcPct val="100000"/>
                  </a:lnSpc>
                  <a:spcBef>
                    <a:spcPts val="0"/>
                  </a:spcBef>
                  <a:spcAft>
                    <a:spcPts val="0"/>
                  </a:spcAft>
                  <a:buClrTx/>
                  <a:buSzTx/>
                  <a:buFontTx/>
                  <a:buNone/>
                  <a:tabLst/>
                  <a:defRPr/>
                </a:pPr>
                <a:r>
                  <a:rPr kumimoji="0" lang="lv-LV" sz="3200" b="1" i="1" u="none" strike="noStrike" kern="0" cap="none" spc="0" normalizeH="0" baseline="0" noProof="0" dirty="0" smtClean="0">
                    <a:ln>
                      <a:noFill/>
                    </a:ln>
                    <a:solidFill>
                      <a:prstClr val="black"/>
                    </a:solidFill>
                    <a:effectLst/>
                    <a:uLnTx/>
                    <a:uFillTx/>
                    <a:latin typeface="Minion Pro" panose="02040503050306020203" pitchFamily="18" charset="0"/>
                  </a:rPr>
                  <a:t>Vakcinācijas sertifikātu mobilo lietotņu potenciālās ievainojamības, draudi un uzbrukuma vektori</a:t>
                </a:r>
              </a:p>
            </p:txBody>
          </p:sp>
        </p:grpSp>
        <p:grpSp>
          <p:nvGrpSpPr>
            <p:cNvPr id="624" name="Group 623"/>
            <p:cNvGrpSpPr/>
            <p:nvPr/>
          </p:nvGrpSpPr>
          <p:grpSpPr>
            <a:xfrm>
              <a:off x="3273078" y="3701910"/>
              <a:ext cx="10319603" cy="5837666"/>
              <a:chOff x="3273078" y="3701910"/>
              <a:chExt cx="10319603" cy="5837666"/>
            </a:xfrm>
          </p:grpSpPr>
          <p:sp>
            <p:nvSpPr>
              <p:cNvPr id="615" name="Flowchart: Connector 614"/>
              <p:cNvSpPr/>
              <p:nvPr/>
            </p:nvSpPr>
            <p:spPr>
              <a:xfrm>
                <a:off x="5103873" y="3701910"/>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A</a:t>
                </a:r>
                <a:endParaRPr lang="lv-LV" sz="1400" dirty="0">
                  <a:latin typeface="LM Roman 12" panose="00000500000000000000" pitchFamily="50" charset="-70"/>
                </a:endParaRPr>
              </a:p>
            </p:txBody>
          </p:sp>
          <p:sp>
            <p:nvSpPr>
              <p:cNvPr id="616" name="Flowchart: Connector 615"/>
              <p:cNvSpPr/>
              <p:nvPr/>
            </p:nvSpPr>
            <p:spPr>
              <a:xfrm>
                <a:off x="8482710" y="4157947"/>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B</a:t>
                </a:r>
                <a:endParaRPr lang="lv-LV" sz="1400" dirty="0">
                  <a:latin typeface="LM Roman 12" panose="00000500000000000000" pitchFamily="50" charset="-70"/>
                </a:endParaRPr>
              </a:p>
            </p:txBody>
          </p:sp>
          <p:sp>
            <p:nvSpPr>
              <p:cNvPr id="617" name="Flowchart: Connector 616"/>
              <p:cNvSpPr/>
              <p:nvPr/>
            </p:nvSpPr>
            <p:spPr>
              <a:xfrm>
                <a:off x="8436013" y="5766688"/>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C</a:t>
                </a:r>
                <a:endParaRPr lang="lv-LV" sz="1400" dirty="0">
                  <a:latin typeface="LM Roman 12" panose="00000500000000000000" pitchFamily="50" charset="-70"/>
                </a:endParaRPr>
              </a:p>
            </p:txBody>
          </p:sp>
          <p:sp>
            <p:nvSpPr>
              <p:cNvPr id="618" name="Flowchart: Connector 617"/>
              <p:cNvSpPr/>
              <p:nvPr/>
            </p:nvSpPr>
            <p:spPr>
              <a:xfrm>
                <a:off x="13412681" y="6425676"/>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D</a:t>
                </a:r>
                <a:endParaRPr lang="lv-LV" sz="1400" dirty="0">
                  <a:latin typeface="LM Roman 12" panose="00000500000000000000" pitchFamily="50" charset="-70"/>
                </a:endParaRPr>
              </a:p>
            </p:txBody>
          </p:sp>
          <p:sp>
            <p:nvSpPr>
              <p:cNvPr id="619" name="Flowchart: Connector 618"/>
              <p:cNvSpPr/>
              <p:nvPr/>
            </p:nvSpPr>
            <p:spPr>
              <a:xfrm>
                <a:off x="9463339" y="6945095"/>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F</a:t>
                </a:r>
                <a:endParaRPr lang="lv-LV" sz="1400" dirty="0">
                  <a:latin typeface="LM Roman 12" panose="00000500000000000000" pitchFamily="50" charset="-70"/>
                </a:endParaRPr>
              </a:p>
            </p:txBody>
          </p:sp>
          <p:sp>
            <p:nvSpPr>
              <p:cNvPr id="620" name="Flowchart: Connector 619"/>
              <p:cNvSpPr/>
              <p:nvPr/>
            </p:nvSpPr>
            <p:spPr>
              <a:xfrm>
                <a:off x="3273078" y="6927249"/>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E</a:t>
                </a:r>
                <a:endParaRPr lang="lv-LV" sz="1400" dirty="0">
                  <a:latin typeface="LM Roman 12" panose="00000500000000000000" pitchFamily="50" charset="-70"/>
                </a:endParaRPr>
              </a:p>
            </p:txBody>
          </p:sp>
          <p:sp>
            <p:nvSpPr>
              <p:cNvPr id="621" name="Flowchart: Connector 620"/>
              <p:cNvSpPr/>
              <p:nvPr/>
            </p:nvSpPr>
            <p:spPr>
              <a:xfrm>
                <a:off x="10590993" y="7890678"/>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G</a:t>
                </a:r>
                <a:endParaRPr lang="lv-LV" sz="1400" dirty="0">
                  <a:latin typeface="LM Roman 12" panose="00000500000000000000" pitchFamily="50" charset="-70"/>
                </a:endParaRPr>
              </a:p>
            </p:txBody>
          </p:sp>
          <p:sp>
            <p:nvSpPr>
              <p:cNvPr id="622" name="Flowchart: Connector 621"/>
              <p:cNvSpPr/>
              <p:nvPr/>
            </p:nvSpPr>
            <p:spPr>
              <a:xfrm>
                <a:off x="4320908" y="9359576"/>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H</a:t>
                </a:r>
                <a:endParaRPr lang="lv-LV" sz="1400" dirty="0">
                  <a:latin typeface="LM Roman 12" panose="00000500000000000000" pitchFamily="50" charset="-70"/>
                </a:endParaRPr>
              </a:p>
            </p:txBody>
          </p:sp>
          <p:sp>
            <p:nvSpPr>
              <p:cNvPr id="623" name="Flowchart: Connector 622"/>
              <p:cNvSpPr/>
              <p:nvPr/>
            </p:nvSpPr>
            <p:spPr>
              <a:xfrm>
                <a:off x="8379192" y="9359576"/>
                <a:ext cx="180000" cy="180000"/>
              </a:xfrm>
              <a:prstGeom prst="flowChartConnector">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lv-LV" sz="1400" dirty="0" smtClean="0">
                    <a:latin typeface="LM Roman 12" panose="00000500000000000000" pitchFamily="50" charset="-70"/>
                  </a:rPr>
                  <a:t>I</a:t>
                </a:r>
                <a:endParaRPr lang="lv-LV" sz="1400" dirty="0">
                  <a:latin typeface="LM Roman 12" panose="00000500000000000000" pitchFamily="50" charset="-70"/>
                </a:endParaRPr>
              </a:p>
            </p:txBody>
          </p:sp>
        </p:grpSp>
      </p:grpSp>
    </p:spTree>
    <p:extLst>
      <p:ext uri="{BB962C8B-B14F-4D97-AF65-F5344CB8AC3E}">
        <p14:creationId xmlns:p14="http://schemas.microsoft.com/office/powerpoint/2010/main" val="2210871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lv-LV" dirty="0" smtClean="0"/>
              <a:t>Tehniskās drošības </a:t>
            </a:r>
            <a:r>
              <a:rPr lang="lv-LV" dirty="0" smtClean="0"/>
              <a:t>pārbaudes rezultāti</a:t>
            </a:r>
            <a:endParaRPr lang="lv-LV" dirty="0"/>
          </a:p>
        </p:txBody>
      </p:sp>
      <p:sp>
        <p:nvSpPr>
          <p:cNvPr id="4" name="Text Placeholder 1"/>
          <p:cNvSpPr txBox="1">
            <a:spLocks/>
          </p:cNvSpPr>
          <p:nvPr/>
        </p:nvSpPr>
        <p:spPr>
          <a:xfrm>
            <a:off x="3499644" y="3140075"/>
            <a:ext cx="15087600" cy="4495800"/>
          </a:xfrm>
          <a:prstGeom prst="rect">
            <a:avLst/>
          </a:prstGeom>
        </p:spPr>
        <p:txBody>
          <a:bodyPr vert="horz" lIns="91440" tIns="45720" rIns="91440" bIns="45720" rtlCol="0">
            <a:noAutofit/>
          </a:bodyPr>
          <a:lstStyle>
            <a:lvl1pPr marL="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1pPr>
            <a:lvl2pPr marL="4572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2pPr>
            <a:lvl3pPr marL="9144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3pPr>
            <a:lvl4pPr marL="13716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4pPr>
            <a:lvl5pPr marL="18288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lv-LV" kern="0" dirty="0" smtClean="0"/>
              <a:t>Lietotņu statistiskā analīze</a:t>
            </a:r>
          </a:p>
          <a:p>
            <a:pPr marL="571500" indent="-571500">
              <a:buFont typeface="Arial" panose="020B0604020202020204" pitchFamily="34" charset="0"/>
              <a:buChar char="•"/>
            </a:pPr>
            <a:endParaRPr lang="lv-LV" kern="0" dirty="0" smtClean="0"/>
          </a:p>
          <a:p>
            <a:pPr marL="571500" indent="-571500">
              <a:buFont typeface="Arial" panose="020B0604020202020204" pitchFamily="34" charset="0"/>
              <a:buChar char="•"/>
            </a:pPr>
            <a:r>
              <a:rPr lang="lv-LV" kern="0" dirty="0" smtClean="0"/>
              <a:t>Attālo galapunktu datplūsmu pārbaude</a:t>
            </a:r>
          </a:p>
          <a:p>
            <a:pPr marL="571500" indent="-571500">
              <a:buFont typeface="Arial" panose="020B0604020202020204" pitchFamily="34" charset="0"/>
              <a:buChar char="•"/>
            </a:pPr>
            <a:endParaRPr lang="lv-LV" kern="0" dirty="0" smtClean="0"/>
          </a:p>
          <a:p>
            <a:pPr marL="571500" indent="-571500">
              <a:buFont typeface="Arial" panose="020B0604020202020204" pitchFamily="34" charset="0"/>
              <a:buChar char="•"/>
            </a:pPr>
            <a:r>
              <a:rPr lang="lv-LV" kern="0" dirty="0" smtClean="0"/>
              <a:t>Nozīmīgākie konstatējumi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844" y="3140075"/>
            <a:ext cx="1800000" cy="1800000"/>
          </a:xfrm>
          <a:prstGeom prst="rect">
            <a:avLst/>
          </a:prstGeom>
        </p:spPr>
      </p:pic>
    </p:spTree>
    <p:extLst>
      <p:ext uri="{BB962C8B-B14F-4D97-AF65-F5344CB8AC3E}">
        <p14:creationId xmlns:p14="http://schemas.microsoft.com/office/powerpoint/2010/main" val="2178480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424444" y="9998075"/>
            <a:ext cx="5334000" cy="459012"/>
          </a:xfrm>
        </p:spPr>
        <p:txBody>
          <a:bodyPr/>
          <a:lstStyle/>
          <a:p>
            <a:pPr algn="r"/>
            <a:r>
              <a:rPr lang="lv-LV" sz="2000" i="1" dirty="0" smtClean="0"/>
              <a:t>Autora apkopojums</a:t>
            </a:r>
            <a:endParaRPr lang="lv-LV" sz="2000" i="1" dirty="0"/>
          </a:p>
        </p:txBody>
      </p:sp>
      <p:sp>
        <p:nvSpPr>
          <p:cNvPr id="3" name="Text Placeholder 2"/>
          <p:cNvSpPr>
            <a:spLocks noGrp="1"/>
          </p:cNvSpPr>
          <p:nvPr>
            <p:ph type="body" sz="quarter" idx="11"/>
          </p:nvPr>
        </p:nvSpPr>
        <p:spPr/>
        <p:txBody>
          <a:bodyPr/>
          <a:lstStyle/>
          <a:p>
            <a:r>
              <a:rPr lang="lv-LV" dirty="0" smtClean="0"/>
              <a:t>Lietotņu statiskā analīze</a:t>
            </a:r>
            <a:endParaRPr lang="lv-LV" dirty="0"/>
          </a:p>
        </p:txBody>
      </p:sp>
      <p:graphicFrame>
        <p:nvGraphicFramePr>
          <p:cNvPr id="7" name="Table 6"/>
          <p:cNvGraphicFramePr>
            <a:graphicFrameLocks noGrp="1"/>
          </p:cNvGraphicFramePr>
          <p:nvPr>
            <p:extLst>
              <p:ext uri="{D42A27DB-BD31-4B8C-83A1-F6EECF244321}">
                <p14:modId xmlns:p14="http://schemas.microsoft.com/office/powerpoint/2010/main" val="2561766731"/>
              </p:ext>
            </p:extLst>
          </p:nvPr>
        </p:nvGraphicFramePr>
        <p:xfrm>
          <a:off x="1289844" y="2301875"/>
          <a:ext cx="9691258" cy="8155216"/>
        </p:xfrm>
        <a:graphic>
          <a:graphicData uri="http://schemas.openxmlformats.org/drawingml/2006/table">
            <a:tbl>
              <a:tblPr firstRow="1" firstCol="1" bandRow="1">
                <a:tableStyleId>{5940675A-B579-460E-94D1-54222C63F5DA}</a:tableStyleId>
              </a:tblPr>
              <a:tblGrid>
                <a:gridCol w="604896"/>
                <a:gridCol w="1679072"/>
                <a:gridCol w="1162434"/>
                <a:gridCol w="1525157"/>
                <a:gridCol w="1210869"/>
                <a:gridCol w="1208972"/>
                <a:gridCol w="1295400"/>
                <a:gridCol w="1004458"/>
              </a:tblGrid>
              <a:tr h="789214">
                <a:tc>
                  <a:txBody>
                    <a:bodyPr/>
                    <a:lstStyle/>
                    <a:p>
                      <a:pPr algn="ctr">
                        <a:spcAft>
                          <a:spcPts val="0"/>
                        </a:spcAft>
                      </a:pPr>
                      <a:r>
                        <a:rPr lang="lv-LV" sz="1600" b="1" dirty="0" err="1">
                          <a:effectLst/>
                          <a:latin typeface="Minion Pro" panose="02040503050306020203" pitchFamily="18" charset="0"/>
                        </a:rPr>
                        <a:t>Nr.p.k</a:t>
                      </a:r>
                      <a:r>
                        <a:rPr lang="lv-LV" sz="1600" b="1" dirty="0">
                          <a:effectLst/>
                          <a:latin typeface="Minion Pro" panose="02040503050306020203" pitchFamily="18" charset="0"/>
                        </a:rPr>
                        <a:t>.</a:t>
                      </a:r>
                      <a:endParaRPr lang="lv-LV" sz="1600" b="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dirty="0">
                          <a:effectLst/>
                          <a:latin typeface="Minion Pro" panose="02040503050306020203" pitchFamily="18" charset="0"/>
                        </a:rPr>
                        <a:t>Nosaukums</a:t>
                      </a:r>
                      <a:endParaRPr lang="lv-LV" sz="1600" b="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a:effectLst/>
                          <a:latin typeface="Minion Pro" panose="02040503050306020203" pitchFamily="18" charset="0"/>
                        </a:rPr>
                        <a:t>Drošības līmenis</a:t>
                      </a:r>
                      <a:endParaRPr lang="lv-LV" sz="1600" b="1">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a:effectLst/>
                          <a:latin typeface="Minion Pro" panose="02040503050306020203" pitchFamily="18" charset="0"/>
                        </a:rPr>
                        <a:t>Riska novērtējums</a:t>
                      </a:r>
                      <a:endParaRPr lang="lv-LV" sz="1600" b="1">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dirty="0">
                          <a:effectLst/>
                          <a:latin typeface="Minion Pro" panose="02040503050306020203" pitchFamily="18" charset="0"/>
                        </a:rPr>
                        <a:t>Ierīču izsekošana</a:t>
                      </a:r>
                      <a:endParaRPr lang="lv-LV" sz="1600" b="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a:effectLst/>
                          <a:latin typeface="Minion Pro" panose="02040503050306020203" pitchFamily="18" charset="0"/>
                        </a:rPr>
                        <a:t>Augsta prioritāte</a:t>
                      </a:r>
                      <a:endParaRPr lang="lv-LV" sz="1600" b="1">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a:effectLst/>
                          <a:latin typeface="Minion Pro" panose="02040503050306020203" pitchFamily="18" charset="0"/>
                        </a:rPr>
                        <a:t>Brīdinājumi</a:t>
                      </a:r>
                      <a:endParaRPr lang="lv-LV" sz="1600" b="1">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600" b="1" dirty="0">
                          <a:effectLst/>
                          <a:latin typeface="Minion Pro" panose="02040503050306020203" pitchFamily="18" charset="0"/>
                        </a:rPr>
                        <a:t>OS</a:t>
                      </a:r>
                      <a:endParaRPr lang="lv-LV" sz="1600" b="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Coronapas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64/100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A </a:t>
                      </a:r>
                      <a:br>
                        <a:rPr lang="lv-LV" sz="1700">
                          <a:effectLst/>
                          <a:latin typeface="Minion Pro" panose="02040503050306020203" pitchFamily="18" charset="0"/>
                        </a:rPr>
                      </a:br>
                      <a:r>
                        <a:rPr lang="lv-LV" sz="1700">
                          <a:effectLst/>
                          <a:latin typeface="Minion Pro" panose="02040503050306020203" pitchFamily="18" charset="0"/>
                        </a:rPr>
                        <a:t>(zems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4</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 </a:t>
                      </a:r>
                      <a:r>
                        <a:rPr lang="lv-LV" sz="1700" i="1" dirty="0" err="1">
                          <a:effectLst/>
                          <a:latin typeface="Minion Pro" panose="02040503050306020203" pitchFamily="18" charset="0"/>
                        </a:rPr>
                        <a:t>Cert</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64/100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A </a:t>
                      </a:r>
                      <a:br>
                        <a:rPr lang="lv-LV" sz="1700">
                          <a:effectLst/>
                          <a:latin typeface="Minion Pro" panose="02040503050306020203" pitchFamily="18" charset="0"/>
                        </a:rPr>
                      </a:br>
                      <a:r>
                        <a:rPr lang="lv-LV" sz="1700">
                          <a:effectLst/>
                          <a:latin typeface="Minion Pro" panose="02040503050306020203" pitchFamily="18" charset="0"/>
                        </a:rPr>
                        <a:t>(zems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8</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 </a:t>
                      </a:r>
                      <a:r>
                        <a:rPr lang="lv-LV" sz="1700" i="1" dirty="0" err="1">
                          <a:effectLst/>
                          <a:latin typeface="Minion Pro" panose="02040503050306020203" pitchFamily="18" charset="0"/>
                        </a:rPr>
                        <a:t>Check</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70/100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A </a:t>
                      </a:r>
                      <a:br>
                        <a:rPr lang="lv-LV" sz="1700">
                          <a:effectLst/>
                          <a:latin typeface="Minion Pro" panose="02040503050306020203" pitchFamily="18" charset="0"/>
                        </a:rPr>
                      </a:br>
                      <a:r>
                        <a:rPr lang="lv-LV" sz="1700">
                          <a:effectLst/>
                          <a:latin typeface="Minion Pro" panose="02040503050306020203" pitchFamily="18" charset="0"/>
                        </a:rPr>
                        <a:t>(zems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5</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4.</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Covid19Verify</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61/100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A </a:t>
                      </a:r>
                      <a:br>
                        <a:rPr lang="lv-LV" sz="1700">
                          <a:effectLst/>
                          <a:latin typeface="Minion Pro" panose="02040503050306020203" pitchFamily="18" charset="0"/>
                        </a:rPr>
                      </a:br>
                      <a:r>
                        <a:rPr lang="lv-LV" sz="1700">
                          <a:effectLst/>
                          <a:latin typeface="Minion Pro" panose="02040503050306020203" pitchFamily="18" charset="0"/>
                        </a:rPr>
                        <a:t>(zems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1</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5</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5.</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GreenCheck</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53/100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B </a:t>
                      </a:r>
                      <a:br>
                        <a:rPr lang="lv-LV" sz="1700" dirty="0">
                          <a:effectLst/>
                          <a:latin typeface="Minion Pro" panose="02040503050306020203" pitchFamily="18" charset="0"/>
                        </a:rPr>
                      </a:br>
                      <a:r>
                        <a:rPr lang="lv-LV" sz="1700" dirty="0">
                          <a:effectLst/>
                          <a:latin typeface="Minion Pro" panose="02040503050306020203" pitchFamily="18" charset="0"/>
                        </a:rPr>
                        <a:t>(vidējs risks)</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9</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6.</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GreenPass</a:t>
                      </a:r>
                      <a:r>
                        <a:rPr lang="lv-LV" sz="1700" i="1" dirty="0">
                          <a:effectLst/>
                          <a:latin typeface="Minion Pro" panose="02040503050306020203" pitchFamily="18" charset="0"/>
                        </a:rPr>
                        <a:t> </a:t>
                      </a:r>
                      <a:r>
                        <a:rPr lang="lv-LV" sz="1700" i="1" dirty="0" err="1">
                          <a:effectLst/>
                          <a:latin typeface="Minion Pro" panose="02040503050306020203" pitchFamily="18" charset="0"/>
                        </a:rPr>
                        <a:t>Italia</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52/100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B </a:t>
                      </a:r>
                      <a:br>
                        <a:rPr lang="lv-LV" sz="1700" dirty="0">
                          <a:effectLst/>
                          <a:latin typeface="Minion Pro" panose="02040503050306020203" pitchFamily="18" charset="0"/>
                        </a:rPr>
                      </a:br>
                      <a:r>
                        <a:rPr lang="lv-LV" sz="1700" dirty="0">
                          <a:effectLst/>
                          <a:latin typeface="Minion Pro" panose="02040503050306020203" pitchFamily="18" charset="0"/>
                        </a:rPr>
                        <a:t>(vidējs risks)</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1</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13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7.</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Grüner</a:t>
                      </a:r>
                      <a:r>
                        <a:rPr lang="lv-LV" sz="1700" i="1" dirty="0">
                          <a:effectLst/>
                          <a:latin typeface="Minion Pro" panose="02040503050306020203" pitchFamily="18" charset="0"/>
                        </a:rPr>
                        <a:t> </a:t>
                      </a:r>
                      <a:r>
                        <a:rPr lang="lv-LV" sz="1700" i="1" dirty="0" err="1">
                          <a:effectLst/>
                          <a:latin typeface="Minion Pro" panose="02040503050306020203" pitchFamily="18" charset="0"/>
                        </a:rPr>
                        <a:t>Pass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58/100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B </a:t>
                      </a:r>
                      <a:br>
                        <a:rPr lang="lv-LV" sz="1700" dirty="0">
                          <a:effectLst/>
                          <a:latin typeface="Minion Pro" panose="02040503050306020203" pitchFamily="18" charset="0"/>
                        </a:rPr>
                      </a:br>
                      <a:r>
                        <a:rPr lang="lv-LV" sz="1700" dirty="0">
                          <a:effectLst/>
                          <a:latin typeface="Minion Pro" panose="02040503050306020203" pitchFamily="18" charset="0"/>
                        </a:rPr>
                        <a:t>(vidējs risks)</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1</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8</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Android</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8.</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Coronapas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36/100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C </a:t>
                      </a:r>
                      <a:br>
                        <a:rPr lang="lv-LV" sz="1700" dirty="0">
                          <a:effectLst/>
                          <a:latin typeface="Minion Pro" panose="02040503050306020203" pitchFamily="18" charset="0"/>
                        </a:rPr>
                      </a:br>
                      <a:r>
                        <a:rPr lang="lv-LV" sz="1700" dirty="0">
                          <a:effectLst/>
                          <a:latin typeface="Minion Pro" panose="02040503050306020203" pitchFamily="18" charset="0"/>
                        </a:rPr>
                        <a:t>(augsts risks)</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9.</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 </a:t>
                      </a:r>
                      <a:r>
                        <a:rPr lang="lv-LV" sz="1700" i="1" dirty="0" err="1">
                          <a:effectLst/>
                          <a:latin typeface="Minion Pro" panose="02040503050306020203" pitchFamily="18" charset="0"/>
                        </a:rPr>
                        <a:t>Cert</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44/100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B </a:t>
                      </a:r>
                      <a:br>
                        <a:rPr lang="lv-LV" sz="1700">
                          <a:effectLst/>
                          <a:latin typeface="Minion Pro" panose="02040503050306020203" pitchFamily="18" charset="0"/>
                        </a:rPr>
                      </a:br>
                      <a:r>
                        <a:rPr lang="lv-LV" sz="1700">
                          <a:effectLst/>
                          <a:latin typeface="Minion Pro" panose="02040503050306020203" pitchFamily="18" charset="0"/>
                        </a:rPr>
                        <a:t>(vidējs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2</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 </a:t>
                      </a:r>
                      <a:r>
                        <a:rPr lang="lv-LV" sz="1700" i="1" dirty="0" err="1">
                          <a:effectLst/>
                          <a:latin typeface="Minion Pro" panose="02040503050306020203" pitchFamily="18" charset="0"/>
                        </a:rPr>
                        <a:t>Check</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44/100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B </a:t>
                      </a:r>
                      <a:br>
                        <a:rPr lang="lv-LV" sz="1700">
                          <a:effectLst/>
                          <a:latin typeface="Minion Pro" panose="02040503050306020203" pitchFamily="18" charset="0"/>
                        </a:rPr>
                      </a:br>
                      <a:r>
                        <a:rPr lang="lv-LV" sz="1700">
                          <a:effectLst/>
                          <a:latin typeface="Minion Pro" panose="02040503050306020203" pitchFamily="18" charset="0"/>
                        </a:rPr>
                        <a:t>(vidējs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11.</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a:effectLst/>
                          <a:latin typeface="Minion Pro" panose="02040503050306020203" pitchFamily="18" charset="0"/>
                        </a:rPr>
                        <a:t>Covid19Verify</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44/100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B </a:t>
                      </a:r>
                      <a:br>
                        <a:rPr lang="lv-LV" sz="1700">
                          <a:effectLst/>
                          <a:latin typeface="Minion Pro" panose="02040503050306020203" pitchFamily="18" charset="0"/>
                        </a:rPr>
                      </a:br>
                      <a:r>
                        <a:rPr lang="lv-LV" sz="1700">
                          <a:effectLst/>
                          <a:latin typeface="Minion Pro" panose="02040503050306020203" pitchFamily="18" charset="0"/>
                        </a:rPr>
                        <a:t>(vidējs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2</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GreenCheck</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44/100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B </a:t>
                      </a:r>
                      <a:br>
                        <a:rPr lang="lv-LV" sz="1700">
                          <a:effectLst/>
                          <a:latin typeface="Minion Pro" panose="02040503050306020203" pitchFamily="18" charset="0"/>
                        </a:rPr>
                      </a:br>
                      <a:r>
                        <a:rPr lang="lv-LV" sz="1700">
                          <a:effectLst/>
                          <a:latin typeface="Minion Pro" panose="02040503050306020203" pitchFamily="18" charset="0"/>
                        </a:rPr>
                        <a:t>(vidējs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2</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GreenPass</a:t>
                      </a:r>
                      <a:r>
                        <a:rPr lang="lv-LV" sz="1700" i="1" dirty="0">
                          <a:effectLst/>
                          <a:latin typeface="Minion Pro" panose="02040503050306020203" pitchFamily="18" charset="0"/>
                        </a:rPr>
                        <a:t> </a:t>
                      </a:r>
                      <a:r>
                        <a:rPr lang="lv-LV" sz="1700" i="1" dirty="0" err="1">
                          <a:effectLst/>
                          <a:latin typeface="Minion Pro" panose="02040503050306020203" pitchFamily="18" charset="0"/>
                        </a:rPr>
                        <a:t>Italia</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25/100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F </a:t>
                      </a:r>
                      <a:br>
                        <a:rPr lang="lv-LV" sz="1700" dirty="0">
                          <a:effectLst/>
                          <a:latin typeface="Minion Pro" panose="02040503050306020203" pitchFamily="18" charset="0"/>
                        </a:rPr>
                      </a:br>
                      <a:r>
                        <a:rPr lang="lv-LV" sz="1700" dirty="0">
                          <a:effectLst/>
                          <a:latin typeface="Minion Pro" panose="02040503050306020203" pitchFamily="18" charset="0"/>
                        </a:rPr>
                        <a:t>(kritisks risks)</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3</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r h="526143">
                <a:tc>
                  <a:txBody>
                    <a:bodyPr/>
                    <a:lstStyle/>
                    <a:p>
                      <a:pPr algn="ctr">
                        <a:spcAft>
                          <a:spcPts val="0"/>
                        </a:spcAft>
                      </a:pPr>
                      <a:r>
                        <a:rPr lang="lv-LV" sz="1700">
                          <a:effectLst/>
                          <a:latin typeface="Minion Pro" panose="02040503050306020203" pitchFamily="18" charset="0"/>
                        </a:rPr>
                        <a:t>14.</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Grüner</a:t>
                      </a:r>
                      <a:r>
                        <a:rPr lang="lv-LV" sz="1700" i="1" dirty="0">
                          <a:effectLst/>
                          <a:latin typeface="Minion Pro" panose="02040503050306020203" pitchFamily="18" charset="0"/>
                        </a:rPr>
                        <a:t> </a:t>
                      </a:r>
                      <a:r>
                        <a:rPr lang="lv-LV" sz="1700" i="1" dirty="0" err="1">
                          <a:effectLst/>
                          <a:latin typeface="Minion Pro" panose="02040503050306020203" pitchFamily="18" charset="0"/>
                        </a:rPr>
                        <a:t>Pass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44/100</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B </a:t>
                      </a:r>
                      <a:br>
                        <a:rPr lang="lv-LV" sz="1700">
                          <a:effectLst/>
                          <a:latin typeface="Minion Pro" panose="02040503050306020203" pitchFamily="18" charset="0"/>
                        </a:rPr>
                      </a:br>
                      <a:r>
                        <a:rPr lang="lv-LV" sz="1700">
                          <a:effectLst/>
                          <a:latin typeface="Minion Pro" panose="02040503050306020203" pitchFamily="18" charset="0"/>
                        </a:rPr>
                        <a:t>(vidējs risks)</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0</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a:effectLst/>
                          <a:latin typeface="Minion Pro" panose="02040503050306020203" pitchFamily="18" charset="0"/>
                        </a:rPr>
                        <a:t>2</a:t>
                      </a:r>
                      <a:endParaRPr lang="lv-LV" sz="170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dirty="0">
                          <a:effectLst/>
                          <a:latin typeface="Minion Pro" panose="02040503050306020203" pitchFamily="18" charset="0"/>
                        </a:rPr>
                        <a:t>2</a:t>
                      </a:r>
                      <a:endParaRPr lang="lv-LV" sz="1700"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c>
                  <a:txBody>
                    <a:bodyPr/>
                    <a:lstStyle/>
                    <a:p>
                      <a:pPr algn="ctr">
                        <a:spcAft>
                          <a:spcPts val="0"/>
                        </a:spcAft>
                      </a:pPr>
                      <a:r>
                        <a:rPr lang="lv-LV" sz="1700" i="1" dirty="0" err="1">
                          <a:effectLst/>
                          <a:latin typeface="Minion Pro" panose="02040503050306020203" pitchFamily="18" charset="0"/>
                        </a:rPr>
                        <a:t>iOS</a:t>
                      </a:r>
                      <a:endParaRPr lang="lv-LV" sz="1700" i="1" dirty="0">
                        <a:effectLst/>
                        <a:latin typeface="Minion Pro" panose="02040503050306020203" pitchFamily="18" charset="0"/>
                        <a:ea typeface="Times New Roman" panose="02020603050405020304" pitchFamily="18" charset="0"/>
                        <a:cs typeface="Times New Roman" panose="02020603050405020304" pitchFamily="18" charset="0"/>
                      </a:endParaRPr>
                    </a:p>
                  </a:txBody>
                  <a:tcPr marL="116244" marR="116244" marT="0" marB="0" anchor="ctr"/>
                </a:tc>
              </a:tr>
            </a:tbl>
          </a:graphicData>
        </a:graphic>
      </p:graphicFrame>
      <p:graphicFrame>
        <p:nvGraphicFramePr>
          <p:cNvPr id="6" name="Chart 5"/>
          <p:cNvGraphicFramePr>
            <a:graphicFrameLocks/>
          </p:cNvGraphicFramePr>
          <p:nvPr>
            <p:extLst>
              <p:ext uri="{D42A27DB-BD31-4B8C-83A1-F6EECF244321}">
                <p14:modId xmlns:p14="http://schemas.microsoft.com/office/powerpoint/2010/main" val="2930991598"/>
              </p:ext>
            </p:extLst>
          </p:nvPr>
        </p:nvGraphicFramePr>
        <p:xfrm>
          <a:off x="11424444" y="2301875"/>
          <a:ext cx="5334000" cy="74964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8938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6492875"/>
            <a:ext cx="15621000" cy="3964212"/>
          </a:xfrm>
        </p:spPr>
        <p:txBody>
          <a:bodyPr/>
          <a:lstStyle/>
          <a:p>
            <a:r>
              <a:rPr lang="lv-LV" dirty="0"/>
              <a:t>1. Drošības galveņu trūkums vai nepareiza konfigurācija.</a:t>
            </a:r>
          </a:p>
          <a:p>
            <a:r>
              <a:rPr lang="lv-LV" dirty="0"/>
              <a:t>2. Satura drošības politikā nav prasīta apakšresursu integritāte.</a:t>
            </a:r>
          </a:p>
          <a:p>
            <a:r>
              <a:rPr lang="lv-LV" dirty="0"/>
              <a:t>3. Satura noklausīšanās nav atspējota.</a:t>
            </a:r>
          </a:p>
          <a:p>
            <a:r>
              <a:rPr lang="lv-LV" dirty="0"/>
              <a:t>4. Pārlūkprogrammas starpvietņu skriptēšanas filtru nepareiza konfigurācija.</a:t>
            </a:r>
          </a:p>
          <a:p>
            <a:r>
              <a:rPr lang="lv-LV" dirty="0"/>
              <a:t>5. </a:t>
            </a:r>
            <a:r>
              <a:rPr lang="lv-LV" i="1" dirty="0"/>
              <a:t>JavaScript</a:t>
            </a:r>
            <a:r>
              <a:rPr lang="lv-LV" dirty="0"/>
              <a:t> elementiem trūkst apakšresursu integritātes atribūtu</a:t>
            </a:r>
            <a:r>
              <a:rPr lang="lv-LV" dirty="0" smtClean="0"/>
              <a:t>.</a:t>
            </a:r>
            <a:endParaRPr lang="lv-LV" dirty="0"/>
          </a:p>
        </p:txBody>
      </p:sp>
      <p:sp>
        <p:nvSpPr>
          <p:cNvPr id="3" name="Text Placeholder 2"/>
          <p:cNvSpPr>
            <a:spLocks noGrp="1"/>
          </p:cNvSpPr>
          <p:nvPr>
            <p:ph type="body" sz="quarter" idx="11"/>
          </p:nvPr>
        </p:nvSpPr>
        <p:spPr/>
        <p:txBody>
          <a:bodyPr/>
          <a:lstStyle/>
          <a:p>
            <a:r>
              <a:rPr lang="lv-LV" dirty="0" smtClean="0"/>
              <a:t>Attālo galapunktu datplūsmu pārbaude</a:t>
            </a:r>
            <a:endParaRPr lang="lv-LV"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7675" y="2170475"/>
            <a:ext cx="1960200" cy="19602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46330188"/>
              </p:ext>
            </p:extLst>
          </p:nvPr>
        </p:nvGraphicFramePr>
        <p:xfrm>
          <a:off x="1305805" y="2393315"/>
          <a:ext cx="14761283" cy="3566160"/>
        </p:xfrm>
        <a:graphic>
          <a:graphicData uri="http://schemas.openxmlformats.org/drawingml/2006/table">
            <a:tbl>
              <a:tblPr firstRow="1" firstCol="1" bandRow="1">
                <a:tableStyleId>{5940675A-B579-460E-94D1-54222C63F5DA}</a:tableStyleId>
              </a:tblPr>
              <a:tblGrid>
                <a:gridCol w="1378219"/>
                <a:gridCol w="2644420"/>
                <a:gridCol w="6096000"/>
                <a:gridCol w="2286000"/>
                <a:gridCol w="2356644"/>
              </a:tblGrid>
              <a:tr h="390984">
                <a:tc>
                  <a:txBody>
                    <a:bodyPr/>
                    <a:lstStyle/>
                    <a:p>
                      <a:pPr algn="ctr">
                        <a:spcAft>
                          <a:spcPts val="0"/>
                        </a:spcAft>
                      </a:pPr>
                      <a:r>
                        <a:rPr lang="lv-LV" sz="2600" b="1" dirty="0" err="1">
                          <a:solidFill>
                            <a:schemeClr val="tx1"/>
                          </a:solidFill>
                          <a:effectLst/>
                          <a:latin typeface="Minion Pro" panose="02040503050306020203" pitchFamily="18" charset="0"/>
                        </a:rPr>
                        <a:t>Nr.p.k</a:t>
                      </a:r>
                      <a:r>
                        <a:rPr lang="lv-LV" sz="2600" b="1" dirty="0">
                          <a:solidFill>
                            <a:schemeClr val="tx1"/>
                          </a:solidFill>
                          <a:effectLst/>
                          <a:latin typeface="Minion Pro" panose="02040503050306020203" pitchFamily="18" charset="0"/>
                        </a:rPr>
                        <a:t>.</a:t>
                      </a:r>
                      <a:endParaRPr lang="lv-LV" sz="2600" b="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b="1" dirty="0">
                          <a:solidFill>
                            <a:schemeClr val="tx1"/>
                          </a:solidFill>
                          <a:effectLst/>
                          <a:latin typeface="Minion Pro" panose="02040503050306020203" pitchFamily="18" charset="0"/>
                        </a:rPr>
                        <a:t>Nosaukums</a:t>
                      </a:r>
                      <a:endParaRPr lang="lv-LV" sz="2600" b="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b="1" dirty="0">
                          <a:solidFill>
                            <a:schemeClr val="tx1"/>
                          </a:solidFill>
                          <a:effectLst/>
                          <a:latin typeface="Minion Pro" panose="02040503050306020203" pitchFamily="18" charset="0"/>
                        </a:rPr>
                        <a:t>Galapunkti</a:t>
                      </a:r>
                      <a:endParaRPr lang="lv-LV" sz="2600" b="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b="1" dirty="0">
                          <a:solidFill>
                            <a:schemeClr val="tx1"/>
                          </a:solidFill>
                          <a:effectLst/>
                          <a:latin typeface="Minion Pro" panose="02040503050306020203" pitchFamily="18" charset="0"/>
                        </a:rPr>
                        <a:t>Vidēja prioritāte</a:t>
                      </a:r>
                      <a:endParaRPr lang="lv-LV" sz="2600" b="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b="1" dirty="0">
                          <a:solidFill>
                            <a:schemeClr val="tx1"/>
                          </a:solidFill>
                          <a:effectLst/>
                          <a:latin typeface="Minion Pro" panose="02040503050306020203" pitchFamily="18" charset="0"/>
                        </a:rPr>
                        <a:t>Zema prioritāte</a:t>
                      </a:r>
                      <a:endParaRPr lang="lv-LV" sz="2600" b="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50520">
                <a:tc>
                  <a:txBody>
                    <a:bodyPr/>
                    <a:lstStyle/>
                    <a:p>
                      <a:pPr algn="ctr">
                        <a:spcAft>
                          <a:spcPts val="0"/>
                        </a:spcAft>
                      </a:pPr>
                      <a:r>
                        <a:rPr lang="lv-LV" sz="2600">
                          <a:solidFill>
                            <a:schemeClr val="tx1"/>
                          </a:solidFill>
                          <a:effectLst/>
                          <a:latin typeface="Minion Pro" panose="02040503050306020203" pitchFamily="18" charset="0"/>
                        </a:rPr>
                        <a:t>1.</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err="1">
                          <a:solidFill>
                            <a:schemeClr val="tx1"/>
                          </a:solidFill>
                          <a:effectLst/>
                          <a:latin typeface="Minion Pro" panose="02040503050306020203" pitchFamily="18" charset="0"/>
                        </a:rPr>
                        <a:t>Coronapas</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https://api.coronapas.sunhedsdata.dk</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n/a</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n/a</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90984">
                <a:tc>
                  <a:txBody>
                    <a:bodyPr/>
                    <a:lstStyle/>
                    <a:p>
                      <a:pPr algn="ctr">
                        <a:spcAft>
                          <a:spcPts val="0"/>
                        </a:spcAft>
                      </a:pPr>
                      <a:r>
                        <a:rPr lang="lv-LV" sz="2600">
                          <a:solidFill>
                            <a:schemeClr val="tx1"/>
                          </a:solidFill>
                          <a:effectLst/>
                          <a:latin typeface="Minion Pro" panose="02040503050306020203" pitchFamily="18" charset="0"/>
                        </a:rPr>
                        <a:t>2.</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a:solidFill>
                            <a:schemeClr val="tx1"/>
                          </a:solidFill>
                          <a:effectLst/>
                          <a:latin typeface="Minion Pro" panose="02040503050306020203" pitchFamily="18" charset="0"/>
                        </a:rPr>
                        <a:t>Covid </a:t>
                      </a:r>
                      <a:r>
                        <a:rPr lang="lv-LV" sz="2600" i="1" dirty="0" err="1">
                          <a:solidFill>
                            <a:schemeClr val="tx1"/>
                          </a:solidFill>
                          <a:effectLst/>
                          <a:latin typeface="Minion Pro" panose="02040503050306020203" pitchFamily="18" charset="0"/>
                        </a:rPr>
                        <a:t>Cert</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https://www.cc.bit.admin.ch </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n/a</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n/a</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90984">
                <a:tc>
                  <a:txBody>
                    <a:bodyPr/>
                    <a:lstStyle/>
                    <a:p>
                      <a:pPr algn="ctr">
                        <a:spcAft>
                          <a:spcPts val="0"/>
                        </a:spcAft>
                      </a:pPr>
                      <a:r>
                        <a:rPr lang="lv-LV" sz="2600">
                          <a:solidFill>
                            <a:schemeClr val="tx1"/>
                          </a:solidFill>
                          <a:effectLst/>
                          <a:latin typeface="Minion Pro" panose="02040503050306020203" pitchFamily="18" charset="0"/>
                        </a:rPr>
                        <a:t>3.</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a:solidFill>
                            <a:schemeClr val="tx1"/>
                          </a:solidFill>
                          <a:effectLst/>
                          <a:latin typeface="Minion Pro" panose="02040503050306020203" pitchFamily="18" charset="0"/>
                        </a:rPr>
                        <a:t>Covid </a:t>
                      </a:r>
                      <a:r>
                        <a:rPr lang="lv-LV" sz="2600" i="1" dirty="0" err="1">
                          <a:solidFill>
                            <a:schemeClr val="tx1"/>
                          </a:solidFill>
                          <a:effectLst/>
                          <a:latin typeface="Minion Pro" panose="02040503050306020203" pitchFamily="18" charset="0"/>
                        </a:rPr>
                        <a:t>Check</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https://www.cc.bit.admin.ch</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n/a</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n/a</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90984">
                <a:tc>
                  <a:txBody>
                    <a:bodyPr/>
                    <a:lstStyle/>
                    <a:p>
                      <a:pPr algn="ctr">
                        <a:spcAft>
                          <a:spcPts val="0"/>
                        </a:spcAft>
                      </a:pPr>
                      <a:r>
                        <a:rPr lang="lv-LV" sz="2600">
                          <a:solidFill>
                            <a:schemeClr val="tx1"/>
                          </a:solidFill>
                          <a:effectLst/>
                          <a:latin typeface="Minion Pro" panose="02040503050306020203" pitchFamily="18" charset="0"/>
                        </a:rPr>
                        <a:t>4.</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a:solidFill>
                            <a:schemeClr val="tx1"/>
                          </a:solidFill>
                          <a:effectLst/>
                          <a:latin typeface="Minion Pro" panose="02040503050306020203" pitchFamily="18" charset="0"/>
                        </a:rPr>
                        <a:t>Covid19Verify</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https://api.covid19sertifikats.lv</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0</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41</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90984">
                <a:tc>
                  <a:txBody>
                    <a:bodyPr/>
                    <a:lstStyle/>
                    <a:p>
                      <a:pPr algn="ctr">
                        <a:spcAft>
                          <a:spcPts val="0"/>
                        </a:spcAft>
                      </a:pPr>
                      <a:r>
                        <a:rPr lang="lv-LV" sz="2600">
                          <a:solidFill>
                            <a:schemeClr val="tx1"/>
                          </a:solidFill>
                          <a:effectLst/>
                          <a:latin typeface="Minion Pro" panose="02040503050306020203" pitchFamily="18" charset="0"/>
                        </a:rPr>
                        <a:t>5.</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err="1">
                          <a:solidFill>
                            <a:schemeClr val="tx1"/>
                          </a:solidFill>
                          <a:effectLst/>
                          <a:latin typeface="Minion Pro" panose="02040503050306020203" pitchFamily="18" charset="0"/>
                        </a:rPr>
                        <a:t>GreenCheck</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http://greencheck.gv.at</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0</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33</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45792">
                <a:tc>
                  <a:txBody>
                    <a:bodyPr/>
                    <a:lstStyle/>
                    <a:p>
                      <a:pPr algn="ctr">
                        <a:spcAft>
                          <a:spcPts val="0"/>
                        </a:spcAft>
                      </a:pPr>
                      <a:r>
                        <a:rPr lang="lv-LV" sz="2600">
                          <a:solidFill>
                            <a:schemeClr val="tx1"/>
                          </a:solidFill>
                          <a:effectLst/>
                          <a:latin typeface="Minion Pro" panose="02040503050306020203" pitchFamily="18" charset="0"/>
                        </a:rPr>
                        <a:t>6.</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err="1">
                          <a:solidFill>
                            <a:schemeClr val="tx1"/>
                          </a:solidFill>
                          <a:effectLst/>
                          <a:latin typeface="Minion Pro" panose="02040503050306020203" pitchFamily="18" charset="0"/>
                        </a:rPr>
                        <a:t>GreenPass</a:t>
                      </a:r>
                      <a:r>
                        <a:rPr lang="lv-LV" sz="2600" i="1" dirty="0">
                          <a:solidFill>
                            <a:schemeClr val="tx1"/>
                          </a:solidFill>
                          <a:effectLst/>
                          <a:latin typeface="Minion Pro" panose="02040503050306020203" pitchFamily="18" charset="0"/>
                        </a:rPr>
                        <a:t> </a:t>
                      </a:r>
                      <a:r>
                        <a:rPr lang="lv-LV" sz="2600" i="1" dirty="0" err="1">
                          <a:solidFill>
                            <a:schemeClr val="tx1"/>
                          </a:solidFill>
                          <a:effectLst/>
                          <a:latin typeface="Minion Pro" panose="02040503050306020203" pitchFamily="18" charset="0"/>
                        </a:rPr>
                        <a:t>Italia</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https://firebaseinstalations.googleapis.com</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a:solidFill>
                            <a:schemeClr val="tx1"/>
                          </a:solidFill>
                          <a:effectLst/>
                          <a:latin typeface="Minion Pro" panose="02040503050306020203" pitchFamily="18" charset="0"/>
                        </a:rPr>
                        <a:t>1</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1</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r h="390984">
                <a:tc>
                  <a:txBody>
                    <a:bodyPr/>
                    <a:lstStyle/>
                    <a:p>
                      <a:pPr algn="ctr">
                        <a:spcAft>
                          <a:spcPts val="0"/>
                        </a:spcAft>
                      </a:pPr>
                      <a:r>
                        <a:rPr lang="lv-LV" sz="2600">
                          <a:solidFill>
                            <a:schemeClr val="tx1"/>
                          </a:solidFill>
                          <a:effectLst/>
                          <a:latin typeface="Minion Pro" panose="02040503050306020203" pitchFamily="18" charset="0"/>
                        </a:rPr>
                        <a:t>7.</a:t>
                      </a:r>
                      <a:endParaRPr lang="lv-LV" sz="260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dirty="0" err="1">
                          <a:solidFill>
                            <a:schemeClr val="tx1"/>
                          </a:solidFill>
                          <a:effectLst/>
                          <a:latin typeface="Minion Pro" panose="02040503050306020203" pitchFamily="18" charset="0"/>
                        </a:rPr>
                        <a:t>Grüner</a:t>
                      </a:r>
                      <a:r>
                        <a:rPr lang="lv-LV" sz="2600" i="1" dirty="0">
                          <a:solidFill>
                            <a:schemeClr val="tx1"/>
                          </a:solidFill>
                          <a:effectLst/>
                          <a:latin typeface="Minion Pro" panose="02040503050306020203" pitchFamily="18" charset="0"/>
                        </a:rPr>
                        <a:t> </a:t>
                      </a:r>
                      <a:r>
                        <a:rPr lang="lv-LV" sz="2600" i="1" dirty="0" err="1">
                          <a:solidFill>
                            <a:schemeClr val="tx1"/>
                          </a:solidFill>
                          <a:effectLst/>
                          <a:latin typeface="Minion Pro" panose="02040503050306020203" pitchFamily="18" charset="0"/>
                        </a:rPr>
                        <a:t>Pass</a:t>
                      </a:r>
                      <a:endParaRPr lang="lv-LV" sz="2600" i="1"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i="1" u="none" dirty="0">
                          <a:ln>
                            <a:noFill/>
                          </a:ln>
                          <a:solidFill>
                            <a:schemeClr val="tx1"/>
                          </a:solidFill>
                          <a:effectLst/>
                          <a:latin typeface="Minion Pro" panose="02040503050306020203" pitchFamily="18" charset="0"/>
                        </a:rPr>
                        <a:t>https://dgc-trust.qr.gv.at</a:t>
                      </a:r>
                      <a:endParaRPr lang="lv-LV" sz="2600" i="1" u="none" dirty="0">
                        <a:ln>
                          <a:noFill/>
                        </a:ln>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0</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c>
                  <a:txBody>
                    <a:bodyPr/>
                    <a:lstStyle/>
                    <a:p>
                      <a:pPr algn="ctr">
                        <a:spcAft>
                          <a:spcPts val="0"/>
                        </a:spcAft>
                      </a:pPr>
                      <a:r>
                        <a:rPr lang="lv-LV" sz="2600" dirty="0">
                          <a:solidFill>
                            <a:schemeClr val="tx1"/>
                          </a:solidFill>
                          <a:effectLst/>
                          <a:latin typeface="Minion Pro" panose="02040503050306020203" pitchFamily="18" charset="0"/>
                        </a:rPr>
                        <a:t>6</a:t>
                      </a:r>
                      <a:endParaRPr lang="lv-LV" sz="2600" dirty="0">
                        <a:solidFill>
                          <a:schemeClr val="tx1"/>
                        </a:solidFill>
                        <a:effectLst/>
                        <a:latin typeface="Minion Pro" panose="02040503050306020203" pitchFamily="18" charset="0"/>
                        <a:ea typeface="Times New Roman" panose="02020603050405020304" pitchFamily="18" charset="0"/>
                        <a:cs typeface="Times New Roman" panose="02020603050405020304" pitchFamily="18" charset="0"/>
                      </a:endParaRPr>
                    </a:p>
                  </a:txBody>
                  <a:tcPr marL="175944" marR="175944" marT="0" marB="0" anchor="ctr"/>
                </a:tc>
              </a:tr>
            </a:tbl>
          </a:graphicData>
        </a:graphic>
      </p:graphicFrame>
    </p:spTree>
    <p:extLst>
      <p:ext uri="{BB962C8B-B14F-4D97-AF65-F5344CB8AC3E}">
        <p14:creationId xmlns:p14="http://schemas.microsoft.com/office/powerpoint/2010/main" val="306674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3140075"/>
            <a:ext cx="14020800" cy="7317012"/>
          </a:xfrm>
        </p:spPr>
        <p:txBody>
          <a:bodyPr/>
          <a:lstStyle/>
          <a:p>
            <a:pPr lvl="0"/>
            <a:r>
              <a:rPr lang="lv-LV" i="1" dirty="0" err="1" smtClean="0"/>
              <a:t>iOS</a:t>
            </a:r>
            <a:r>
              <a:rPr lang="lv-LV" dirty="0" smtClean="0"/>
              <a:t>:</a:t>
            </a:r>
          </a:p>
          <a:p>
            <a:pPr marL="742950" lvl="0" indent="-742950">
              <a:buFont typeface="+mj-lt"/>
              <a:buAutoNum type="arabicPeriod"/>
            </a:pPr>
            <a:r>
              <a:rPr lang="lv-LV" dirty="0" smtClean="0"/>
              <a:t>Lietotne </a:t>
            </a:r>
            <a:r>
              <a:rPr lang="lv-LV" dirty="0"/>
              <a:t>izmanto nedrošus API.</a:t>
            </a:r>
          </a:p>
          <a:p>
            <a:pPr marL="742950" lvl="0" indent="-742950">
              <a:buFont typeface="+mj-lt"/>
              <a:buAutoNum type="arabicPeriod"/>
            </a:pPr>
            <a:r>
              <a:rPr lang="lv-LV" dirty="0"/>
              <a:t>Lietotne izmanto nedrošas gadījuma skaitļu funkcijas</a:t>
            </a:r>
            <a:r>
              <a:rPr lang="lv-LV" dirty="0" smtClean="0"/>
              <a:t>.</a:t>
            </a:r>
          </a:p>
          <a:p>
            <a:pPr marL="742950" lvl="0" indent="-742950">
              <a:buFont typeface="+mj-lt"/>
              <a:buAutoNum type="arabicPeriod"/>
            </a:pPr>
            <a:r>
              <a:rPr lang="lv-LV" dirty="0" smtClean="0"/>
              <a:t>Lietotne fona režīmā neslēpj informāciju.</a:t>
            </a:r>
          </a:p>
          <a:p>
            <a:pPr lvl="0"/>
            <a:endParaRPr lang="lv-LV" dirty="0" smtClean="0"/>
          </a:p>
          <a:p>
            <a:pPr lvl="0"/>
            <a:r>
              <a:rPr lang="lv-LV" dirty="0" smtClean="0"/>
              <a:t>Lietotnes TLS savienojums var tikt pakļauts pakalpojumatteices uzbrukumam.</a:t>
            </a:r>
          </a:p>
          <a:p>
            <a:pPr lvl="0"/>
            <a:endParaRPr lang="lv-LV" dirty="0"/>
          </a:p>
          <a:p>
            <a:endParaRPr lang="lv-LV" dirty="0"/>
          </a:p>
        </p:txBody>
      </p:sp>
      <p:sp>
        <p:nvSpPr>
          <p:cNvPr id="3" name="Text Placeholder 2"/>
          <p:cNvSpPr>
            <a:spLocks noGrp="1"/>
          </p:cNvSpPr>
          <p:nvPr>
            <p:ph type="body" sz="quarter" idx="11"/>
          </p:nvPr>
        </p:nvSpPr>
        <p:spPr/>
        <p:txBody>
          <a:bodyPr/>
          <a:lstStyle/>
          <a:p>
            <a:r>
              <a:rPr lang="lv-LV" dirty="0" smtClean="0"/>
              <a:t>Lietotnes «</a:t>
            </a:r>
            <a:r>
              <a:rPr lang="lv-LV" dirty="0" err="1" smtClean="0"/>
              <a:t>Coronapas</a:t>
            </a:r>
            <a:r>
              <a:rPr lang="lv-LV" dirty="0" smtClean="0"/>
              <a:t>» nozīmīgākie konstatējumi</a:t>
            </a:r>
            <a:endParaRPr lang="lv-LV" dirty="0"/>
          </a:p>
        </p:txBody>
      </p:sp>
      <p:pic>
        <p:nvPicPr>
          <p:cNvPr id="5" name="Picture 4"/>
          <p:cNvPicPr>
            <a:picLocks noChangeAspect="1"/>
          </p:cNvPicPr>
          <p:nvPr/>
        </p:nvPicPr>
        <p:blipFill>
          <a:blip r:embed="rId3"/>
          <a:stretch>
            <a:fillRect/>
          </a:stretch>
        </p:blipFill>
        <p:spPr>
          <a:xfrm>
            <a:off x="15615444" y="854075"/>
            <a:ext cx="3240000" cy="5760000"/>
          </a:xfrm>
          <a:prstGeom prst="rect">
            <a:avLst/>
          </a:prstGeom>
        </p:spPr>
      </p:pic>
    </p:spTree>
    <p:extLst>
      <p:ext uri="{BB962C8B-B14F-4D97-AF65-F5344CB8AC3E}">
        <p14:creationId xmlns:p14="http://schemas.microsoft.com/office/powerpoint/2010/main" val="381207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3140075"/>
            <a:ext cx="14401800" cy="7317012"/>
          </a:xfrm>
        </p:spPr>
        <p:txBody>
          <a:bodyPr/>
          <a:lstStyle/>
          <a:p>
            <a:pPr lvl="0"/>
            <a:r>
              <a:rPr lang="lv-LV" i="1" dirty="0" err="1"/>
              <a:t>iOS</a:t>
            </a:r>
            <a:r>
              <a:rPr lang="lv-LV" dirty="0"/>
              <a:t>:</a:t>
            </a:r>
          </a:p>
          <a:p>
            <a:pPr marL="742950" lvl="0" indent="-742950">
              <a:buFont typeface="+mj-lt"/>
              <a:buAutoNum type="arabicPeriod"/>
            </a:pPr>
            <a:r>
              <a:rPr lang="lv-LV" dirty="0"/>
              <a:t>Lietotne izmanto nedrošus API.</a:t>
            </a:r>
          </a:p>
          <a:p>
            <a:pPr marL="742950" lvl="0" indent="-742950">
              <a:buFont typeface="+mj-lt"/>
              <a:buAutoNum type="arabicPeriod"/>
            </a:pPr>
            <a:r>
              <a:rPr lang="lv-LV" dirty="0"/>
              <a:t>Lietotne izmanto funkciju “</a:t>
            </a:r>
            <a:r>
              <a:rPr lang="lv-LV" dirty="0" err="1"/>
              <a:t>malloc</a:t>
            </a:r>
            <a:r>
              <a:rPr lang="lv-LV" dirty="0" smtClean="0"/>
              <a:t>”.</a:t>
            </a:r>
          </a:p>
          <a:p>
            <a:pPr marL="742950" indent="-742950">
              <a:buFont typeface="+mj-lt"/>
              <a:buAutoNum type="arabicPeriod"/>
            </a:pPr>
            <a:r>
              <a:rPr lang="lv-LV" i="1" dirty="0" err="1"/>
              <a:t>iOS</a:t>
            </a:r>
            <a:r>
              <a:rPr lang="lv-LV" dirty="0"/>
              <a:t> saskarnē </a:t>
            </a:r>
            <a:r>
              <a:rPr lang="lv-LV" i="1" dirty="0" err="1"/>
              <a:t>NSuserDefaults</a:t>
            </a:r>
            <a:r>
              <a:rPr lang="lv-LV" i="1" dirty="0"/>
              <a:t>, </a:t>
            </a:r>
            <a:r>
              <a:rPr lang="lv-LV" dirty="0"/>
              <a:t>parametrā “</a:t>
            </a:r>
            <a:r>
              <a:rPr lang="lv-LV" dirty="0" err="1"/>
              <a:t>lastConfigURL</a:t>
            </a:r>
            <a:r>
              <a:rPr lang="lv-LV" dirty="0"/>
              <a:t>” </a:t>
            </a:r>
            <a:r>
              <a:rPr lang="lv-LV" dirty="0" smtClean="0"/>
              <a:t>glabājas </a:t>
            </a:r>
            <a:r>
              <a:rPr lang="lv-LV" dirty="0"/>
              <a:t>lietotnes konfigurācijas </a:t>
            </a:r>
            <a:r>
              <a:rPr lang="lv-LV" dirty="0" smtClean="0"/>
              <a:t>saite.</a:t>
            </a:r>
          </a:p>
          <a:p>
            <a:pPr marL="742950" indent="-742950">
              <a:buFont typeface="+mj-lt"/>
              <a:buAutoNum type="arabicPeriod"/>
            </a:pPr>
            <a:r>
              <a:rPr lang="lv-LV" dirty="0"/>
              <a:t>Kešatmiņas datu bāzē ir apskatāmi </a:t>
            </a:r>
            <a:r>
              <a:rPr lang="lv-LV" dirty="0" smtClean="0"/>
              <a:t>galapunkti.</a:t>
            </a:r>
          </a:p>
          <a:p>
            <a:pPr marL="742950" lvl="0" indent="-742950">
              <a:buFont typeface="+mj-lt"/>
              <a:buAutoNum type="arabicPeriod"/>
            </a:pPr>
            <a:endParaRPr lang="lv-LV" dirty="0" smtClean="0"/>
          </a:p>
          <a:p>
            <a:pPr marL="742950" lvl="0" indent="-742950">
              <a:buFont typeface="+mj-lt"/>
              <a:buAutoNum type="arabicPeriod"/>
            </a:pPr>
            <a:endParaRPr lang="lv-LV" dirty="0"/>
          </a:p>
          <a:p>
            <a:pPr lvl="0"/>
            <a:endParaRPr lang="lv-LV" dirty="0"/>
          </a:p>
        </p:txBody>
      </p:sp>
      <p:sp>
        <p:nvSpPr>
          <p:cNvPr id="3" name="Text Placeholder 2"/>
          <p:cNvSpPr>
            <a:spLocks noGrp="1"/>
          </p:cNvSpPr>
          <p:nvPr>
            <p:ph type="body" sz="quarter" idx="11"/>
          </p:nvPr>
        </p:nvSpPr>
        <p:spPr/>
        <p:txBody>
          <a:bodyPr/>
          <a:lstStyle/>
          <a:p>
            <a:r>
              <a:rPr lang="lv-LV" dirty="0" smtClean="0"/>
              <a:t>Lietotnes «COVID </a:t>
            </a:r>
            <a:r>
              <a:rPr lang="lv-LV" dirty="0" err="1" smtClean="0"/>
              <a:t>Certificate</a:t>
            </a:r>
            <a:r>
              <a:rPr lang="lv-LV" dirty="0" smtClean="0"/>
              <a:t>» </a:t>
            </a:r>
            <a:r>
              <a:rPr lang="lv-LV" dirty="0"/>
              <a:t>nozīmīgākie konstatējumi</a:t>
            </a:r>
          </a:p>
          <a:p>
            <a:endParaRPr lang="lv-LV" dirty="0"/>
          </a:p>
        </p:txBody>
      </p:sp>
      <p:pic>
        <p:nvPicPr>
          <p:cNvPr id="4" name="Picture 3"/>
          <p:cNvPicPr>
            <a:picLocks noChangeAspect="1"/>
          </p:cNvPicPr>
          <p:nvPr/>
        </p:nvPicPr>
        <p:blipFill>
          <a:blip r:embed="rId3"/>
          <a:stretch>
            <a:fillRect/>
          </a:stretch>
        </p:blipFill>
        <p:spPr>
          <a:xfrm>
            <a:off x="15767844" y="854075"/>
            <a:ext cx="3240000" cy="5760000"/>
          </a:xfrm>
          <a:prstGeom prst="rect">
            <a:avLst/>
          </a:prstGeom>
        </p:spPr>
      </p:pic>
      <p:pic>
        <p:nvPicPr>
          <p:cNvPr id="5" name="Picture 4"/>
          <p:cNvPicPr/>
          <p:nvPr/>
        </p:nvPicPr>
        <p:blipFill>
          <a:blip r:embed="rId4"/>
          <a:stretch>
            <a:fillRect/>
          </a:stretch>
        </p:blipFill>
        <p:spPr>
          <a:xfrm>
            <a:off x="1975644" y="6798581"/>
            <a:ext cx="8610600" cy="3078342"/>
          </a:xfrm>
          <a:prstGeom prst="rect">
            <a:avLst/>
          </a:prstGeom>
        </p:spPr>
      </p:pic>
    </p:spTree>
    <p:extLst>
      <p:ext uri="{BB962C8B-B14F-4D97-AF65-F5344CB8AC3E}">
        <p14:creationId xmlns:p14="http://schemas.microsoft.com/office/powerpoint/2010/main" val="1857759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91644" y="854075"/>
            <a:ext cx="3240000" cy="5760000"/>
          </a:xfrm>
          <a:prstGeom prst="rect">
            <a:avLst/>
          </a:prstGeom>
        </p:spPr>
      </p:pic>
      <p:sp>
        <p:nvSpPr>
          <p:cNvPr id="2" name="Text Placeholder 1"/>
          <p:cNvSpPr>
            <a:spLocks noGrp="1"/>
          </p:cNvSpPr>
          <p:nvPr>
            <p:ph type="body" sz="quarter" idx="10"/>
          </p:nvPr>
        </p:nvSpPr>
        <p:spPr>
          <a:xfrm>
            <a:off x="1137444" y="3140075"/>
            <a:ext cx="14173200" cy="7317012"/>
          </a:xfrm>
        </p:spPr>
        <p:txBody>
          <a:bodyPr/>
          <a:lstStyle/>
          <a:p>
            <a:pPr lvl="0"/>
            <a:r>
              <a:rPr lang="lv-LV" i="1" dirty="0" err="1"/>
              <a:t>iOS</a:t>
            </a:r>
            <a:r>
              <a:rPr lang="lv-LV" dirty="0"/>
              <a:t>:</a:t>
            </a:r>
          </a:p>
          <a:p>
            <a:pPr marL="742950" lvl="0" indent="-742950">
              <a:buFont typeface="+mj-lt"/>
              <a:buAutoNum type="arabicPeriod"/>
            </a:pPr>
            <a:r>
              <a:rPr lang="lv-LV" dirty="0"/>
              <a:t>Lietotne izmanto nedrošus API</a:t>
            </a:r>
            <a:r>
              <a:rPr lang="lv-LV" dirty="0" smtClean="0"/>
              <a:t>.</a:t>
            </a:r>
          </a:p>
          <a:p>
            <a:pPr marL="742950" indent="-742950">
              <a:buFont typeface="+mj-lt"/>
              <a:buAutoNum type="arabicPeriod"/>
            </a:pPr>
            <a:r>
              <a:rPr lang="lv-LV" dirty="0"/>
              <a:t>Lietotne izmanto funkciju “</a:t>
            </a:r>
            <a:r>
              <a:rPr lang="lv-LV" dirty="0" err="1"/>
              <a:t>malloc</a:t>
            </a:r>
            <a:r>
              <a:rPr lang="lv-LV" dirty="0" smtClean="0"/>
              <a:t>”.</a:t>
            </a:r>
          </a:p>
          <a:p>
            <a:pPr marL="742950" indent="-742950">
              <a:buFont typeface="+mj-lt"/>
              <a:buAutoNum type="arabicPeriod"/>
            </a:pPr>
            <a:r>
              <a:rPr lang="lv-LV" i="1" dirty="0" err="1"/>
              <a:t>iOS</a:t>
            </a:r>
            <a:r>
              <a:rPr lang="lv-LV" dirty="0"/>
              <a:t> saskarnē </a:t>
            </a:r>
            <a:r>
              <a:rPr lang="lv-LV" i="1" dirty="0" err="1"/>
              <a:t>NSuserDefaults</a:t>
            </a:r>
            <a:r>
              <a:rPr lang="lv-LV" i="1" dirty="0"/>
              <a:t>, </a:t>
            </a:r>
            <a:r>
              <a:rPr lang="lv-LV" dirty="0"/>
              <a:t>parametrā “</a:t>
            </a:r>
            <a:r>
              <a:rPr lang="lv-LV" dirty="0" err="1" smtClean="0"/>
              <a:t>lastConfigURL</a:t>
            </a:r>
            <a:r>
              <a:rPr lang="lv-LV" dirty="0" smtClean="0"/>
              <a:t>” </a:t>
            </a:r>
            <a:r>
              <a:rPr lang="lv-LV" dirty="0"/>
              <a:t>glabājas lietotnes konfigurācijas saite</a:t>
            </a:r>
            <a:r>
              <a:rPr lang="lv-LV" dirty="0" smtClean="0"/>
              <a:t>.</a:t>
            </a:r>
          </a:p>
          <a:p>
            <a:pPr marL="742950" indent="-742950">
              <a:buFont typeface="+mj-lt"/>
              <a:buAutoNum type="arabicPeriod"/>
            </a:pPr>
            <a:r>
              <a:rPr lang="lv-LV" dirty="0"/>
              <a:t>Kešatmiņas datu bāzē ir apskatāmi galapunkti.</a:t>
            </a:r>
          </a:p>
          <a:p>
            <a:pPr marL="742950" indent="-742950">
              <a:buFont typeface="+mj-lt"/>
              <a:buAutoNum type="arabicPeriod"/>
            </a:pPr>
            <a:endParaRPr lang="lv-LV" dirty="0" smtClean="0"/>
          </a:p>
          <a:p>
            <a:pPr marL="742950" indent="-742950">
              <a:buFont typeface="+mj-lt"/>
              <a:buAutoNum type="arabicPeriod"/>
            </a:pPr>
            <a:endParaRPr lang="lv-LV" dirty="0"/>
          </a:p>
          <a:p>
            <a:pPr marL="742950" indent="-742950">
              <a:buFont typeface="+mj-lt"/>
              <a:buAutoNum type="arabicPeriod"/>
            </a:pPr>
            <a:endParaRPr lang="lv-LV" dirty="0"/>
          </a:p>
          <a:p>
            <a:pPr marL="742950" lvl="0" indent="-742950">
              <a:buFont typeface="+mj-lt"/>
              <a:buAutoNum type="arabicPeriod"/>
            </a:pPr>
            <a:endParaRPr lang="lv-LV" dirty="0"/>
          </a:p>
          <a:p>
            <a:endParaRPr lang="lv-LV" dirty="0"/>
          </a:p>
        </p:txBody>
      </p:sp>
      <p:sp>
        <p:nvSpPr>
          <p:cNvPr id="3" name="Text Placeholder 2"/>
          <p:cNvSpPr>
            <a:spLocks noGrp="1"/>
          </p:cNvSpPr>
          <p:nvPr>
            <p:ph type="body" sz="quarter" idx="11"/>
          </p:nvPr>
        </p:nvSpPr>
        <p:spPr/>
        <p:txBody>
          <a:bodyPr/>
          <a:lstStyle/>
          <a:p>
            <a:r>
              <a:rPr lang="lv-LV" dirty="0" smtClean="0"/>
              <a:t>Lietotnes «COVID </a:t>
            </a:r>
            <a:r>
              <a:rPr lang="lv-LV" dirty="0" err="1" smtClean="0"/>
              <a:t>Certificate</a:t>
            </a:r>
            <a:r>
              <a:rPr lang="lv-LV" dirty="0" smtClean="0"/>
              <a:t> </a:t>
            </a:r>
            <a:r>
              <a:rPr lang="lv-LV" dirty="0" err="1" smtClean="0"/>
              <a:t>Check</a:t>
            </a:r>
            <a:r>
              <a:rPr lang="lv-LV" dirty="0" smtClean="0"/>
              <a:t>» </a:t>
            </a:r>
            <a:r>
              <a:rPr lang="lv-LV" dirty="0"/>
              <a:t>nozīmīgākie konstatējumi</a:t>
            </a:r>
          </a:p>
          <a:p>
            <a:endParaRPr lang="lv-LV" dirty="0"/>
          </a:p>
        </p:txBody>
      </p:sp>
      <p:pic>
        <p:nvPicPr>
          <p:cNvPr id="5" name="Picture 4"/>
          <p:cNvPicPr/>
          <p:nvPr/>
        </p:nvPicPr>
        <p:blipFill rotWithShape="1">
          <a:blip r:embed="rId4"/>
          <a:srcRect l="29611" t="5382"/>
          <a:stretch/>
        </p:blipFill>
        <p:spPr bwMode="auto">
          <a:xfrm>
            <a:off x="2051844" y="6792044"/>
            <a:ext cx="8458200" cy="2879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7489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2225675"/>
            <a:ext cx="13563599" cy="8231412"/>
          </a:xfrm>
        </p:spPr>
        <p:txBody>
          <a:bodyPr/>
          <a:lstStyle/>
          <a:p>
            <a:pPr lvl="0"/>
            <a:r>
              <a:rPr lang="lv-LV" i="1" dirty="0" err="1"/>
              <a:t>iOS</a:t>
            </a:r>
            <a:r>
              <a:rPr lang="lv-LV" dirty="0"/>
              <a:t>:</a:t>
            </a:r>
          </a:p>
          <a:p>
            <a:pPr marL="742950" lvl="0" indent="-742950">
              <a:buFont typeface="+mj-lt"/>
              <a:buAutoNum type="arabicPeriod"/>
            </a:pPr>
            <a:r>
              <a:rPr lang="lv-LV" dirty="0" smtClean="0"/>
              <a:t>ATS </a:t>
            </a:r>
            <a:r>
              <a:rPr lang="lv-LV" dirty="0"/>
              <a:t>(</a:t>
            </a:r>
            <a:r>
              <a:rPr lang="lv-LV" i="1" dirty="0" err="1"/>
              <a:t>App</a:t>
            </a:r>
            <a:r>
              <a:rPr lang="lv-LV" i="1" dirty="0"/>
              <a:t> Transport </a:t>
            </a:r>
            <a:r>
              <a:rPr lang="lv-LV" i="1" dirty="0" err="1"/>
              <a:t>Security</a:t>
            </a:r>
            <a:r>
              <a:rPr lang="lv-LV" dirty="0"/>
              <a:t>) nedroša savienojuma </a:t>
            </a:r>
            <a:r>
              <a:rPr lang="lv-LV" dirty="0" smtClean="0"/>
              <a:t>izmantošana </a:t>
            </a:r>
            <a:r>
              <a:rPr lang="lv-LV" dirty="0"/>
              <a:t>domēniem, kas nav iekļauti saskarnē </a:t>
            </a:r>
            <a:r>
              <a:rPr lang="lv-LV" i="1" dirty="0" err="1"/>
              <a:t>NSExceptionDomain</a:t>
            </a:r>
            <a:r>
              <a:rPr lang="lv-LV" dirty="0" err="1"/>
              <a:t>s</a:t>
            </a:r>
            <a:r>
              <a:rPr lang="lv-LV" dirty="0"/>
              <a:t>.</a:t>
            </a:r>
          </a:p>
          <a:p>
            <a:pPr marL="742950" lvl="0" indent="-742950">
              <a:buFont typeface="+mj-lt"/>
              <a:buAutoNum type="arabicPeriod"/>
            </a:pPr>
            <a:r>
              <a:rPr lang="lv-LV" dirty="0" smtClean="0"/>
              <a:t>Neizmanto </a:t>
            </a:r>
            <a:r>
              <a:rPr lang="lv-LV" dirty="0"/>
              <a:t>funkciju “-</a:t>
            </a:r>
            <a:r>
              <a:rPr lang="lv-LV" dirty="0" err="1"/>
              <a:t>fstack-protector-all”,</a:t>
            </a:r>
            <a:r>
              <a:rPr lang="lv-LV" dirty="0"/>
              <a:t> kas pasargātu no steka adreses pārrakstīšanas</a:t>
            </a:r>
            <a:r>
              <a:rPr lang="lv-LV" dirty="0" smtClean="0"/>
              <a:t>.</a:t>
            </a:r>
          </a:p>
          <a:p>
            <a:pPr marL="742950" lvl="0" indent="-742950">
              <a:buFont typeface="+mj-lt"/>
              <a:buAutoNum type="arabicPeriod"/>
            </a:pPr>
            <a:r>
              <a:rPr lang="lv-LV" dirty="0" smtClean="0"/>
              <a:t>Fona </a:t>
            </a:r>
            <a:r>
              <a:rPr lang="lv-LV" dirty="0"/>
              <a:t>režīmā neslēpj </a:t>
            </a:r>
            <a:r>
              <a:rPr lang="lv-LV" dirty="0" smtClean="0"/>
              <a:t>informāciju.</a:t>
            </a:r>
          </a:p>
          <a:p>
            <a:pPr marL="742950" indent="-742950">
              <a:buFont typeface="+mj-lt"/>
              <a:buAutoNum type="arabicPeriod"/>
            </a:pPr>
            <a:r>
              <a:rPr lang="lv-LV" dirty="0" smtClean="0"/>
              <a:t>Pagaidu </a:t>
            </a:r>
            <a:r>
              <a:rPr lang="lv-LV" dirty="0"/>
              <a:t>failu mapē “</a:t>
            </a:r>
            <a:r>
              <a:rPr lang="lv-LV" dirty="0" err="1" smtClean="0"/>
              <a:t>tmp</a:t>
            </a:r>
            <a:r>
              <a:rPr lang="lv-LV" dirty="0" smtClean="0"/>
              <a:t>” saglabā </a:t>
            </a:r>
            <a:r>
              <a:rPr lang="lv-LV" dirty="0"/>
              <a:t>visus augšupielādētos </a:t>
            </a:r>
            <a:r>
              <a:rPr lang="lv-LV" dirty="0" smtClean="0"/>
              <a:t>failus, un tie </a:t>
            </a:r>
            <a:r>
              <a:rPr lang="lv-LV" dirty="0"/>
              <a:t>automātiski netiek dzēsti. </a:t>
            </a:r>
            <a:r>
              <a:rPr lang="lv-LV" dirty="0" smtClean="0"/>
              <a:t>Lielas </a:t>
            </a:r>
            <a:r>
              <a:rPr lang="lv-LV" dirty="0"/>
              <a:t>iespējas nozagt sensitīvu informāciju, ja tiek iegūtas pilnas tiesības ierīcē.</a:t>
            </a:r>
          </a:p>
          <a:p>
            <a:pPr lvl="0"/>
            <a:r>
              <a:rPr lang="lv-LV" i="1" dirty="0" smtClean="0"/>
              <a:t>Android:</a:t>
            </a:r>
          </a:p>
          <a:p>
            <a:pPr marL="742950" indent="-742950">
              <a:buFont typeface="+mj-lt"/>
              <a:buAutoNum type="arabicPeriod"/>
            </a:pPr>
            <a:r>
              <a:rPr lang="lv-LV" dirty="0"/>
              <a:t>Serviss “</a:t>
            </a:r>
            <a:r>
              <a:rPr lang="lv-LV" dirty="0" err="1" smtClean="0"/>
              <a:t>com.google.android.play.core.AssetPack</a:t>
            </a:r>
            <a:r>
              <a:rPr lang="lv-LV" dirty="0" smtClean="0"/>
              <a:t/>
            </a:r>
            <a:br>
              <a:rPr lang="lv-LV" dirty="0" smtClean="0"/>
            </a:br>
            <a:r>
              <a:rPr lang="lv-LV" dirty="0" err="1" smtClean="0"/>
              <a:t>ExtractionService</a:t>
            </a:r>
            <a:r>
              <a:rPr lang="lv-LV" dirty="0"/>
              <a:t>” nav aizsargāts no citu lietotņu piekļuves</a:t>
            </a:r>
            <a:r>
              <a:rPr lang="lv-LV" dirty="0" smtClean="0"/>
              <a:t>.</a:t>
            </a:r>
          </a:p>
          <a:p>
            <a:r>
              <a:rPr lang="lv-LV" dirty="0" smtClean="0"/>
              <a:t>Lietotne lejupielādē </a:t>
            </a:r>
            <a:r>
              <a:rPr lang="lv-LV" dirty="0"/>
              <a:t>konfigurāciju no galapunkta </a:t>
            </a:r>
            <a:r>
              <a:rPr lang="lv-LV" u="sng" dirty="0">
                <a:hlinkClick r:id="rId3"/>
              </a:rPr>
              <a:t>https://covid19sertifikats.lv/verify/rules.json</a:t>
            </a:r>
            <a:r>
              <a:rPr lang="lv-LV" dirty="0"/>
              <a:t>, kas izmanto nedrošu TLS konfigurāciju un šifrus, kas ir pakļauti zināmām </a:t>
            </a:r>
            <a:r>
              <a:rPr lang="lv-LV" dirty="0" smtClean="0"/>
              <a:t>ievainojamībām.</a:t>
            </a:r>
            <a:endParaRPr lang="lv-LV" dirty="0"/>
          </a:p>
          <a:p>
            <a:pPr lvl="0"/>
            <a:endParaRPr lang="lv-LV" dirty="0"/>
          </a:p>
        </p:txBody>
      </p:sp>
      <p:sp>
        <p:nvSpPr>
          <p:cNvPr id="3" name="Text Placeholder 2"/>
          <p:cNvSpPr>
            <a:spLocks noGrp="1"/>
          </p:cNvSpPr>
          <p:nvPr>
            <p:ph type="body" sz="quarter" idx="11"/>
          </p:nvPr>
        </p:nvSpPr>
        <p:spPr/>
        <p:txBody>
          <a:bodyPr/>
          <a:lstStyle/>
          <a:p>
            <a:r>
              <a:rPr lang="lv-LV" dirty="0" smtClean="0"/>
              <a:t>Lietotnes «Covid19Verify» </a:t>
            </a:r>
            <a:r>
              <a:rPr lang="lv-LV" dirty="0"/>
              <a:t>nozīmīgākie konstatējumi</a:t>
            </a:r>
          </a:p>
          <a:p>
            <a:endParaRPr lang="lv-LV" dirty="0"/>
          </a:p>
        </p:txBody>
      </p:sp>
      <p:pic>
        <p:nvPicPr>
          <p:cNvPr id="6" name="Picture 5"/>
          <p:cNvPicPr>
            <a:picLocks noChangeAspect="1"/>
          </p:cNvPicPr>
          <p:nvPr/>
        </p:nvPicPr>
        <p:blipFill>
          <a:blip r:embed="rId4"/>
          <a:stretch>
            <a:fillRect/>
          </a:stretch>
        </p:blipFill>
        <p:spPr>
          <a:xfrm>
            <a:off x="15615444" y="852021"/>
            <a:ext cx="3240000" cy="5760000"/>
          </a:xfrm>
          <a:prstGeom prst="rect">
            <a:avLst/>
          </a:prstGeom>
        </p:spPr>
      </p:pic>
      <p:pic>
        <p:nvPicPr>
          <p:cNvPr id="5" name="Picture 4"/>
          <p:cNvPicPr>
            <a:picLocks noChangeAspect="1"/>
          </p:cNvPicPr>
          <p:nvPr/>
        </p:nvPicPr>
        <p:blipFill>
          <a:blip r:embed="rId5"/>
          <a:stretch>
            <a:fillRect/>
          </a:stretch>
        </p:blipFill>
        <p:spPr>
          <a:xfrm>
            <a:off x="14982395" y="5730875"/>
            <a:ext cx="4506097" cy="2438400"/>
          </a:xfrm>
          <a:prstGeom prst="rect">
            <a:avLst/>
          </a:prstGeom>
        </p:spPr>
      </p:pic>
    </p:spTree>
    <p:extLst>
      <p:ext uri="{BB962C8B-B14F-4D97-AF65-F5344CB8AC3E}">
        <p14:creationId xmlns:p14="http://schemas.microsoft.com/office/powerpoint/2010/main" val="1953277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3140075"/>
            <a:ext cx="14020800" cy="7317012"/>
          </a:xfrm>
        </p:spPr>
        <p:txBody>
          <a:bodyPr/>
          <a:lstStyle/>
          <a:p>
            <a:pPr lvl="0"/>
            <a:r>
              <a:rPr lang="lv-LV" i="1" dirty="0" err="1"/>
              <a:t>iOS</a:t>
            </a:r>
            <a:r>
              <a:rPr lang="lv-LV" dirty="0"/>
              <a:t>:</a:t>
            </a:r>
          </a:p>
          <a:p>
            <a:pPr marL="742950" lvl="0" indent="-742950">
              <a:buFont typeface="+mj-lt"/>
              <a:buAutoNum type="arabicPeriod"/>
            </a:pPr>
            <a:r>
              <a:rPr lang="lv-LV" dirty="0"/>
              <a:t>Lietotne izmanto nedrošus API.</a:t>
            </a:r>
          </a:p>
          <a:p>
            <a:pPr marL="742950" lvl="0" indent="-742950">
              <a:buFont typeface="+mj-lt"/>
              <a:buAutoNum type="arabicPeriod"/>
            </a:pPr>
            <a:r>
              <a:rPr lang="lv-LV" dirty="0"/>
              <a:t>Lietotne izmanto funkciju “</a:t>
            </a:r>
            <a:r>
              <a:rPr lang="lv-LV" dirty="0" err="1"/>
              <a:t>malloc</a:t>
            </a:r>
            <a:r>
              <a:rPr lang="lv-LV" dirty="0" smtClean="0"/>
              <a:t>”.</a:t>
            </a:r>
          </a:p>
          <a:p>
            <a:pPr marL="742950" indent="-742950">
              <a:buFont typeface="+mj-lt"/>
              <a:buAutoNum type="arabicPeriod"/>
            </a:pPr>
            <a:r>
              <a:rPr lang="lv-LV" dirty="0"/>
              <a:t>Fona režīmā neslēpj informāciju.</a:t>
            </a:r>
          </a:p>
          <a:p>
            <a:r>
              <a:rPr lang="lv-LV" i="1" dirty="0" smtClean="0"/>
              <a:t>Android</a:t>
            </a:r>
            <a:r>
              <a:rPr lang="lv-LV" dirty="0" smtClean="0"/>
              <a:t>:</a:t>
            </a:r>
            <a:endParaRPr lang="lv-LV" dirty="0"/>
          </a:p>
          <a:p>
            <a:pPr marL="742950" lvl="0" indent="-742950">
              <a:buFont typeface="+mj-lt"/>
              <a:buAutoNum type="arabicPeriod"/>
            </a:pPr>
            <a:r>
              <a:rPr lang="lv-LV" dirty="0"/>
              <a:t>Darbība “</a:t>
            </a:r>
            <a:r>
              <a:rPr lang="lv-LV" dirty="0" err="1"/>
              <a:t>at.itsv.mobile.cochap.MainActivity</a:t>
            </a:r>
            <a:r>
              <a:rPr lang="lv-LV" dirty="0"/>
              <a:t>” nav aizsargāta no citu lietotņu piekļuves.</a:t>
            </a:r>
          </a:p>
          <a:p>
            <a:pPr marL="742950" lvl="0" indent="-742950">
              <a:buFont typeface="+mj-lt"/>
              <a:buAutoNum type="arabicPeriod"/>
            </a:pPr>
            <a:r>
              <a:rPr lang="lv-LV" dirty="0"/>
              <a:t>Lietotne izmanto nedrošus CBC kriptogrāfiskos šifrus</a:t>
            </a:r>
            <a:r>
              <a:rPr lang="lv-LV" dirty="0" smtClean="0"/>
              <a:t>.</a:t>
            </a:r>
          </a:p>
          <a:p>
            <a:pPr marL="742950" lvl="0" indent="-742950">
              <a:buFont typeface="+mj-lt"/>
              <a:buAutoNum type="arabicPeriod"/>
            </a:pPr>
            <a:endParaRPr lang="lv-LV" dirty="0"/>
          </a:p>
          <a:p>
            <a:pPr lvl="0"/>
            <a:r>
              <a:rPr lang="lv-LV" dirty="0" smtClean="0"/>
              <a:t>Lietotne </a:t>
            </a:r>
            <a:r>
              <a:rPr lang="lv-LV" dirty="0"/>
              <a:t>sazinās ar galapunktu, kas izmanto nedrošus CBC šifrus, kuri ir pakļauti zināmām </a:t>
            </a:r>
            <a:r>
              <a:rPr lang="lv-LV" dirty="0" smtClean="0"/>
              <a:t>ievainojamībām.</a:t>
            </a:r>
            <a:endParaRPr lang="lv-LV" dirty="0"/>
          </a:p>
          <a:p>
            <a:pPr marL="742950" lvl="0" indent="-742950">
              <a:buFont typeface="+mj-lt"/>
              <a:buAutoNum type="arabicPeriod"/>
            </a:pPr>
            <a:endParaRPr lang="lv-LV" dirty="0"/>
          </a:p>
        </p:txBody>
      </p:sp>
      <p:sp>
        <p:nvSpPr>
          <p:cNvPr id="3" name="Text Placeholder 2"/>
          <p:cNvSpPr>
            <a:spLocks noGrp="1"/>
          </p:cNvSpPr>
          <p:nvPr>
            <p:ph type="body" sz="quarter" idx="11"/>
          </p:nvPr>
        </p:nvSpPr>
        <p:spPr/>
        <p:txBody>
          <a:bodyPr/>
          <a:lstStyle/>
          <a:p>
            <a:r>
              <a:rPr lang="lv-LV" dirty="0" smtClean="0"/>
              <a:t>Lietotnes «</a:t>
            </a:r>
            <a:r>
              <a:rPr lang="lv-LV" dirty="0" err="1" smtClean="0"/>
              <a:t>Green</a:t>
            </a:r>
            <a:r>
              <a:rPr lang="lv-LV" dirty="0" smtClean="0"/>
              <a:t> </a:t>
            </a:r>
            <a:r>
              <a:rPr lang="lv-LV" dirty="0" err="1" smtClean="0"/>
              <a:t>Check</a:t>
            </a:r>
            <a:r>
              <a:rPr lang="lv-LV" dirty="0" smtClean="0"/>
              <a:t>» </a:t>
            </a:r>
            <a:r>
              <a:rPr lang="lv-LV" dirty="0"/>
              <a:t>nozīmīgākie konstatējumi</a:t>
            </a:r>
          </a:p>
          <a:p>
            <a:endParaRPr lang="lv-LV" dirty="0"/>
          </a:p>
        </p:txBody>
      </p:sp>
      <p:pic>
        <p:nvPicPr>
          <p:cNvPr id="4" name="Picture 3"/>
          <p:cNvPicPr>
            <a:picLocks noChangeAspect="1"/>
          </p:cNvPicPr>
          <p:nvPr/>
        </p:nvPicPr>
        <p:blipFill>
          <a:blip r:embed="rId3"/>
          <a:stretch>
            <a:fillRect/>
          </a:stretch>
        </p:blipFill>
        <p:spPr>
          <a:xfrm>
            <a:off x="15615444" y="852021"/>
            <a:ext cx="3240000" cy="5760000"/>
          </a:xfrm>
          <a:prstGeom prst="rect">
            <a:avLst/>
          </a:prstGeom>
        </p:spPr>
      </p:pic>
    </p:spTree>
    <p:extLst>
      <p:ext uri="{BB962C8B-B14F-4D97-AF65-F5344CB8AC3E}">
        <p14:creationId xmlns:p14="http://schemas.microsoft.com/office/powerpoint/2010/main" val="2815087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2454275"/>
            <a:ext cx="14097000" cy="8002812"/>
          </a:xfrm>
        </p:spPr>
        <p:txBody>
          <a:bodyPr/>
          <a:lstStyle/>
          <a:p>
            <a:r>
              <a:rPr lang="lv-LV" sz="2400" i="1" dirty="0" err="1" smtClean="0"/>
              <a:t>iOS</a:t>
            </a:r>
            <a:r>
              <a:rPr lang="lv-LV" sz="2400" dirty="0" smtClean="0"/>
              <a:t>:</a:t>
            </a:r>
            <a:endParaRPr lang="lv-LV" sz="2400" dirty="0"/>
          </a:p>
          <a:p>
            <a:pPr marL="742950" lvl="0" indent="-742950">
              <a:buFont typeface="+mj-lt"/>
              <a:buAutoNum type="arabicPeriod"/>
            </a:pPr>
            <a:r>
              <a:rPr lang="lv-LV" sz="2400" dirty="0"/>
              <a:t>Lietotne izmanto nedrošus API.</a:t>
            </a:r>
          </a:p>
          <a:p>
            <a:pPr marL="742950" lvl="0" indent="-742950">
              <a:buFont typeface="+mj-lt"/>
              <a:buAutoNum type="arabicPeriod"/>
            </a:pPr>
            <a:r>
              <a:rPr lang="lv-LV" sz="2400" dirty="0"/>
              <a:t>Lietotne izmanto nedrošas gadījuma skaitļu funkcijas.</a:t>
            </a:r>
          </a:p>
          <a:p>
            <a:pPr marL="742950" lvl="0" indent="-742950">
              <a:buFont typeface="+mj-lt"/>
              <a:buAutoNum type="arabicPeriod"/>
            </a:pPr>
            <a:r>
              <a:rPr lang="lv-LV" sz="2400" dirty="0"/>
              <a:t>Lietotne izmanto funkciju “</a:t>
            </a:r>
            <a:r>
              <a:rPr lang="lv-LV" sz="2400" dirty="0" err="1"/>
              <a:t>malloc</a:t>
            </a:r>
            <a:r>
              <a:rPr lang="lv-LV" sz="2400" dirty="0" smtClean="0"/>
              <a:t>”.</a:t>
            </a:r>
          </a:p>
          <a:p>
            <a:pPr marL="742950" lvl="0" indent="-742950">
              <a:buFont typeface="+mj-lt"/>
              <a:buAutoNum type="arabicPeriod"/>
            </a:pPr>
            <a:r>
              <a:rPr lang="lv-LV" sz="2400" dirty="0"/>
              <a:t>Lietotne fona režīmā neslēpj informāciju </a:t>
            </a:r>
            <a:r>
              <a:rPr lang="lv-LV" sz="2400" dirty="0" smtClean="0"/>
              <a:t>.</a:t>
            </a:r>
          </a:p>
          <a:p>
            <a:pPr marL="742950" lvl="0" indent="-742950">
              <a:buFont typeface="+mj-lt"/>
              <a:buAutoNum type="arabicPeriod"/>
            </a:pPr>
            <a:r>
              <a:rPr lang="lv-LV" sz="2400" dirty="0" smtClean="0"/>
              <a:t>Lietotne </a:t>
            </a:r>
            <a:r>
              <a:rPr lang="lv-LV" sz="2400" dirty="0"/>
              <a:t>izmanto (6.12. att.) novecojušu un nedrošu </a:t>
            </a:r>
            <a:r>
              <a:rPr lang="lv-LV" sz="2400" i="1" dirty="0" err="1"/>
              <a:t>OpenCV</a:t>
            </a:r>
            <a:r>
              <a:rPr lang="lv-LV" sz="2400" dirty="0"/>
              <a:t> bibliotēkas versiju 3.4.0, kā arī neatbalstītu </a:t>
            </a:r>
            <a:r>
              <a:rPr lang="lv-LV" sz="2400" i="1" dirty="0" err="1"/>
              <a:t>Python</a:t>
            </a:r>
            <a:r>
              <a:rPr lang="lv-LV" sz="2400" dirty="0"/>
              <a:t> valodas versiju 2.7.6</a:t>
            </a:r>
            <a:r>
              <a:rPr lang="lv-LV" sz="2400" dirty="0" smtClean="0"/>
              <a:t>.</a:t>
            </a:r>
          </a:p>
          <a:p>
            <a:pPr marL="742950" lvl="0" indent="-742950">
              <a:buFont typeface="+mj-lt"/>
              <a:buAutoNum type="arabicPeriod"/>
            </a:pPr>
            <a:r>
              <a:rPr lang="lv-LV" sz="2400" dirty="0" smtClean="0"/>
              <a:t>Lietotne </a:t>
            </a:r>
            <a:r>
              <a:rPr lang="lv-LV" sz="2400" dirty="0"/>
              <a:t>visu sertifikātu informāciju nešifrēti glabā saskarnē </a:t>
            </a:r>
            <a:r>
              <a:rPr lang="lv-LV" sz="2400" i="1" dirty="0" err="1"/>
              <a:t>NSuserDefaults</a:t>
            </a:r>
            <a:r>
              <a:rPr lang="lv-LV" sz="2400" i="1" dirty="0"/>
              <a:t>, </a:t>
            </a:r>
            <a:r>
              <a:rPr lang="lv-LV" sz="2400" dirty="0"/>
              <a:t>parametrā “</a:t>
            </a:r>
            <a:r>
              <a:rPr lang="lv-LV" sz="2400" dirty="0" err="1"/>
              <a:t>flutter.green_pass_list</a:t>
            </a:r>
            <a:r>
              <a:rPr lang="lv-LV" sz="2400" dirty="0"/>
              <a:t>”, </a:t>
            </a:r>
            <a:r>
              <a:rPr lang="lv-LV" sz="2400" dirty="0" smtClean="0"/>
              <a:t>kur iespējams </a:t>
            </a:r>
            <a:r>
              <a:rPr lang="lv-LV" sz="2400" dirty="0"/>
              <a:t>izmanīt lietotāja personas </a:t>
            </a:r>
            <a:r>
              <a:rPr lang="lv-LV" sz="2400" dirty="0" smtClean="0"/>
              <a:t>datus, </a:t>
            </a:r>
            <a:r>
              <a:rPr lang="lv-LV" sz="2400" dirty="0"/>
              <a:t>jo sertifikāta informācija tiek nolasīta tikai pirmajā pievienošanas </a:t>
            </a:r>
            <a:r>
              <a:rPr lang="lv-LV" sz="2400" dirty="0" smtClean="0"/>
              <a:t>reizē.</a:t>
            </a:r>
          </a:p>
          <a:p>
            <a:pPr marL="742950" indent="-742950">
              <a:buFont typeface="+mj-lt"/>
              <a:buAutoNum type="arabicPeriod"/>
            </a:pPr>
            <a:r>
              <a:rPr lang="lv-LV" sz="2400" dirty="0"/>
              <a:t>Pagaidu failu mapē “</a:t>
            </a:r>
            <a:r>
              <a:rPr lang="lv-LV" sz="2400" dirty="0" err="1"/>
              <a:t>tmp</a:t>
            </a:r>
            <a:r>
              <a:rPr lang="lv-LV" sz="2400" dirty="0"/>
              <a:t>” saglabā visus augšupielādētos failus, un tie automātiski netiek dzēsti. Lielas iespējas nozagt sensitīvu informāciju, ja tiek iegūtas pilnas tiesības ierīcē.</a:t>
            </a:r>
          </a:p>
          <a:p>
            <a:r>
              <a:rPr lang="lv-LV" sz="2400" i="1" dirty="0" smtClean="0"/>
              <a:t>Android</a:t>
            </a:r>
            <a:r>
              <a:rPr lang="lv-LV" sz="2400" dirty="0" smtClean="0"/>
              <a:t> </a:t>
            </a:r>
            <a:r>
              <a:rPr lang="lv-LV" sz="2400" dirty="0"/>
              <a:t>statiskās analīzes augstas prioritātes konstatējumi:</a:t>
            </a:r>
          </a:p>
          <a:p>
            <a:pPr marL="742950" lvl="0" indent="-742950">
              <a:buFont typeface="+mj-lt"/>
              <a:buAutoNum type="arabicPeriod"/>
            </a:pPr>
            <a:r>
              <a:rPr lang="lv-LV" sz="2400" dirty="0"/>
              <a:t>Lietotne var sazināties, izmantojot atvērtu tekstu.</a:t>
            </a:r>
          </a:p>
          <a:p>
            <a:pPr marL="742950" indent="-742950">
              <a:buFont typeface="+mj-lt"/>
              <a:buAutoNum type="arabicPeriod"/>
            </a:pPr>
            <a:r>
              <a:rPr lang="lv-LV" sz="2400" dirty="0"/>
              <a:t>Serviss “</a:t>
            </a:r>
            <a:r>
              <a:rPr lang="lv-LV" sz="2400" dirty="0" err="1"/>
              <a:t>com.google.android.play.core.AssetPackExtractionService</a:t>
            </a:r>
            <a:r>
              <a:rPr lang="lv-LV" sz="2400" dirty="0"/>
              <a:t>” nav aizsargāts no citu lietotņu </a:t>
            </a:r>
            <a:r>
              <a:rPr lang="lv-LV" sz="2400" dirty="0" smtClean="0"/>
              <a:t>piekļuves.</a:t>
            </a:r>
          </a:p>
          <a:p>
            <a:pPr marL="742950" indent="-742950">
              <a:buFont typeface="+mj-lt"/>
              <a:buAutoNum type="arabicPeriod"/>
            </a:pPr>
            <a:endParaRPr lang="lv-LV" sz="2400" dirty="0"/>
          </a:p>
          <a:p>
            <a:r>
              <a:rPr lang="lv-LV" sz="2400" dirty="0"/>
              <a:t>Lietotne sazinās ar galasistēmu </a:t>
            </a:r>
            <a:r>
              <a:rPr lang="lv-LV" sz="2400" u="sng" dirty="0">
                <a:hlinkClick r:id="rId5"/>
              </a:rPr>
              <a:t>https://</a:t>
            </a:r>
            <a:r>
              <a:rPr lang="lv-LV" sz="2400" u="sng" dirty="0" smtClean="0">
                <a:hlinkClick r:id="rId5"/>
              </a:rPr>
              <a:t>firebaseinstalations.googleapis.com</a:t>
            </a:r>
            <a:r>
              <a:rPr lang="lv-LV" sz="2400" dirty="0" smtClean="0"/>
              <a:t>, </a:t>
            </a:r>
            <a:r>
              <a:rPr lang="lv-LV" sz="2400" dirty="0"/>
              <a:t>kura izmanto nedrošu konfigurāciju: novecojušus TLS protokolus 1.0 un 1.1, kā arī šifrus, kas ir pakļauti vairākām zināmām ievainojamībām: SWEET32, BEAST, LUCKY13.</a:t>
            </a:r>
          </a:p>
        </p:txBody>
      </p:sp>
      <p:sp>
        <p:nvSpPr>
          <p:cNvPr id="3" name="Text Placeholder 2"/>
          <p:cNvSpPr>
            <a:spLocks noGrp="1"/>
          </p:cNvSpPr>
          <p:nvPr>
            <p:ph type="body" sz="quarter" idx="11"/>
          </p:nvPr>
        </p:nvSpPr>
        <p:spPr/>
        <p:txBody>
          <a:bodyPr/>
          <a:lstStyle/>
          <a:p>
            <a:r>
              <a:rPr lang="lv-LV" dirty="0" smtClean="0"/>
              <a:t>Lietotnes «</a:t>
            </a:r>
            <a:r>
              <a:rPr lang="lv-LV" dirty="0" err="1" smtClean="0"/>
              <a:t>GreenPass</a:t>
            </a:r>
            <a:r>
              <a:rPr lang="lv-LV" dirty="0" smtClean="0"/>
              <a:t> </a:t>
            </a:r>
            <a:r>
              <a:rPr lang="lv-LV" dirty="0" err="1" smtClean="0"/>
              <a:t>Italia</a:t>
            </a:r>
            <a:r>
              <a:rPr lang="lv-LV" dirty="0" smtClean="0"/>
              <a:t>» </a:t>
            </a:r>
            <a:r>
              <a:rPr lang="lv-LV" dirty="0"/>
              <a:t>nozīmīgākie konstatējumi</a:t>
            </a:r>
          </a:p>
          <a:p>
            <a:endParaRPr lang="lv-LV" dirty="0"/>
          </a:p>
        </p:txBody>
      </p:sp>
      <p:pic>
        <p:nvPicPr>
          <p:cNvPr id="4" name="RPReplay_Final165269753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691645" y="854075"/>
            <a:ext cx="3239797" cy="5760000"/>
          </a:xfrm>
          <a:prstGeom prst="rect">
            <a:avLst/>
          </a:prstGeom>
        </p:spPr>
      </p:pic>
    </p:spTree>
    <p:extLst>
      <p:ext uri="{BB962C8B-B14F-4D97-AF65-F5344CB8AC3E}">
        <p14:creationId xmlns:p14="http://schemas.microsoft.com/office/powerpoint/2010/main" val="904761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99644" y="2240075"/>
            <a:ext cx="13258800" cy="8217012"/>
          </a:xfrm>
        </p:spPr>
        <p:txBody>
          <a:bodyPr/>
          <a:lstStyle/>
          <a:p>
            <a:r>
              <a:rPr lang="lv-LV" i="1" dirty="0" smtClean="0"/>
              <a:t>Android</a:t>
            </a:r>
            <a:r>
              <a:rPr lang="lv-LV" dirty="0" smtClean="0"/>
              <a:t> </a:t>
            </a:r>
            <a:r>
              <a:rPr lang="lv-LV" dirty="0"/>
              <a:t>un </a:t>
            </a:r>
            <a:r>
              <a:rPr lang="lv-LV" i="1" dirty="0" err="1"/>
              <a:t>iOS</a:t>
            </a:r>
            <a:r>
              <a:rPr lang="lv-LV" dirty="0"/>
              <a:t> lietotņu veikalos </a:t>
            </a:r>
            <a:r>
              <a:rPr lang="lv-LV" dirty="0" smtClean="0"/>
              <a:t>pieejamas daudzas dažādas </a:t>
            </a:r>
            <a:br>
              <a:rPr lang="lv-LV" dirty="0" smtClean="0"/>
            </a:br>
            <a:r>
              <a:rPr lang="lv-LV" dirty="0" smtClean="0"/>
              <a:t>COVID-19 vakcinācijas </a:t>
            </a:r>
            <a:r>
              <a:rPr lang="lv-LV" dirty="0"/>
              <a:t>sertifikātu </a:t>
            </a:r>
            <a:r>
              <a:rPr lang="lv-LV" dirty="0" smtClean="0"/>
              <a:t>mobilās lietotnes, </a:t>
            </a:r>
            <a:r>
              <a:rPr lang="lv-LV" dirty="0"/>
              <a:t>tomēr nav izdarīts pētījums par šādu Latvijā izplatīto lietotņu </a:t>
            </a:r>
            <a:r>
              <a:rPr lang="lv-LV" dirty="0" smtClean="0"/>
              <a:t>kiberapdraudējumu </a:t>
            </a:r>
            <a:r>
              <a:rPr lang="lv-LV" dirty="0"/>
              <a:t>un tehnisko drošības līmeni. </a:t>
            </a:r>
            <a:endParaRPr lang="lv-LV" dirty="0" smtClean="0"/>
          </a:p>
          <a:p>
            <a:endParaRPr lang="lv-LV" dirty="0"/>
          </a:p>
          <a:p>
            <a:r>
              <a:rPr lang="lv-LV" dirty="0" smtClean="0"/>
              <a:t>Lai </a:t>
            </a:r>
            <a:r>
              <a:rPr lang="lv-LV" dirty="0"/>
              <a:t>pārliecinātos, vai drošība nav kompromitēta, un atklātu ievainojamības, nepieciešama </a:t>
            </a:r>
            <a:r>
              <a:rPr lang="lv-LV" dirty="0" smtClean="0"/>
              <a:t>vakcinācijas sertifikātu mobilo lietotņu draudu </a:t>
            </a:r>
            <a:r>
              <a:rPr lang="lv-LV" dirty="0"/>
              <a:t>modelēšana un tehniskā drošības pārbaude.</a:t>
            </a:r>
          </a:p>
          <a:p>
            <a:endParaRPr lang="lv-LV" dirty="0"/>
          </a:p>
        </p:txBody>
      </p:sp>
      <p:sp>
        <p:nvSpPr>
          <p:cNvPr id="3" name="Text Placeholder 2"/>
          <p:cNvSpPr>
            <a:spLocks noGrp="1"/>
          </p:cNvSpPr>
          <p:nvPr>
            <p:ph type="body" sz="quarter" idx="11"/>
          </p:nvPr>
        </p:nvSpPr>
        <p:spPr/>
        <p:txBody>
          <a:bodyPr/>
          <a:lstStyle/>
          <a:p>
            <a:r>
              <a:rPr lang="lv-LV" dirty="0" smtClean="0"/>
              <a:t>Aktualitāte</a:t>
            </a:r>
            <a:endParaRPr lang="lv-LV" dirty="0"/>
          </a:p>
        </p:txBody>
      </p:sp>
      <p:pic>
        <p:nvPicPr>
          <p:cNvPr id="4" name="Picture 3"/>
          <p:cNvPicPr>
            <a:picLocks noChangeAspect="1"/>
          </p:cNvPicPr>
          <p:nvPr/>
        </p:nvPicPr>
        <p:blipFill>
          <a:blip r:embed="rId3"/>
          <a:stretch>
            <a:fillRect/>
          </a:stretch>
        </p:blipFill>
        <p:spPr>
          <a:xfrm>
            <a:off x="1167747" y="2240075"/>
            <a:ext cx="1800000" cy="1800000"/>
          </a:xfrm>
          <a:prstGeom prst="rect">
            <a:avLst/>
          </a:prstGeom>
        </p:spPr>
      </p:pic>
    </p:spTree>
    <p:extLst>
      <p:ext uri="{BB962C8B-B14F-4D97-AF65-F5344CB8AC3E}">
        <p14:creationId xmlns:p14="http://schemas.microsoft.com/office/powerpoint/2010/main" val="740632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3140075"/>
            <a:ext cx="14173200" cy="7317012"/>
          </a:xfrm>
        </p:spPr>
        <p:txBody>
          <a:bodyPr/>
          <a:lstStyle/>
          <a:p>
            <a:pPr lvl="0"/>
            <a:r>
              <a:rPr lang="lv-LV" i="1" dirty="0" err="1"/>
              <a:t>iOS</a:t>
            </a:r>
            <a:r>
              <a:rPr lang="lv-LV" dirty="0"/>
              <a:t>:</a:t>
            </a:r>
          </a:p>
          <a:p>
            <a:pPr marL="742950" lvl="0" indent="-742950">
              <a:buFont typeface="+mj-lt"/>
              <a:buAutoNum type="arabicPeriod"/>
            </a:pPr>
            <a:r>
              <a:rPr lang="lv-LV" dirty="0"/>
              <a:t>Lietotne izmanto nedrošus API.</a:t>
            </a:r>
          </a:p>
          <a:p>
            <a:pPr marL="742950" lvl="0" indent="-742950">
              <a:buFont typeface="+mj-lt"/>
              <a:buAutoNum type="arabicPeriod"/>
            </a:pPr>
            <a:r>
              <a:rPr lang="lv-LV" dirty="0"/>
              <a:t>Lietotne izmanto funkciju “</a:t>
            </a:r>
            <a:r>
              <a:rPr lang="lv-LV" dirty="0" err="1"/>
              <a:t>malloc</a:t>
            </a:r>
            <a:r>
              <a:rPr lang="lv-LV" dirty="0" smtClean="0"/>
              <a:t>”.</a:t>
            </a:r>
          </a:p>
          <a:p>
            <a:pPr marL="742950" lvl="0" indent="-742950">
              <a:buFont typeface="+mj-lt"/>
              <a:buAutoNum type="arabicPeriod"/>
            </a:pPr>
            <a:r>
              <a:rPr lang="lv-LV" dirty="0" smtClean="0"/>
              <a:t>Lietotnē </a:t>
            </a:r>
            <a:r>
              <a:rPr lang="lv-LV" dirty="0"/>
              <a:t>failā </a:t>
            </a:r>
            <a:r>
              <a:rPr lang="lv-LV" dirty="0" err="1"/>
              <a:t>Info.plist</a:t>
            </a:r>
            <a:r>
              <a:rPr lang="lv-LV" dirty="0"/>
              <a:t> ir pieejams API </a:t>
            </a:r>
            <a:r>
              <a:rPr lang="lv-LV" dirty="0" smtClean="0"/>
              <a:t>marķieris. Failā </a:t>
            </a:r>
            <a:r>
              <a:rPr lang="lv-LV" dirty="0"/>
              <a:t>esošā informācija nav šifrēta un tas ir iekļauts </a:t>
            </a:r>
            <a:r>
              <a:rPr lang="lv-LV" dirty="0" smtClean="0"/>
              <a:t>arī lietotnes </a:t>
            </a:r>
            <a:r>
              <a:rPr lang="lv-LV" dirty="0"/>
              <a:t>uzstādīšanas pakotnē. </a:t>
            </a:r>
            <a:endParaRPr lang="lv-LV" dirty="0" smtClean="0"/>
          </a:p>
          <a:p>
            <a:pPr lvl="0"/>
            <a:r>
              <a:rPr lang="lv-LV" i="1" dirty="0" smtClean="0"/>
              <a:t>Android</a:t>
            </a:r>
            <a:r>
              <a:rPr lang="lv-LV" dirty="0" smtClean="0"/>
              <a:t>:</a:t>
            </a:r>
            <a:endParaRPr lang="lv-LV" dirty="0"/>
          </a:p>
          <a:p>
            <a:pPr marL="742950" lvl="0" indent="-742950">
              <a:buFont typeface="+mj-lt"/>
              <a:buAutoNum type="arabicPeriod"/>
            </a:pPr>
            <a:r>
              <a:rPr lang="lv-LV" dirty="0"/>
              <a:t>Serviss “</a:t>
            </a:r>
            <a:r>
              <a:rPr lang="lv-LV" dirty="0" err="1"/>
              <a:t>com.google.android.play.core.AssetPackExtractionService</a:t>
            </a:r>
            <a:r>
              <a:rPr lang="lv-LV" dirty="0"/>
              <a:t>” nav aizsargāts no citu lietotņu piekļuves</a:t>
            </a:r>
            <a:r>
              <a:rPr lang="lv-LV" dirty="0" smtClean="0"/>
              <a:t>.</a:t>
            </a:r>
          </a:p>
          <a:p>
            <a:pPr marL="742950" lvl="0" indent="-742950">
              <a:buFont typeface="+mj-lt"/>
              <a:buAutoNum type="arabicPeriod"/>
            </a:pPr>
            <a:endParaRPr lang="lv-LV" dirty="0"/>
          </a:p>
          <a:p>
            <a:pPr lvl="0"/>
            <a:r>
              <a:rPr lang="lv-LV" dirty="0"/>
              <a:t>Lietotnes tīmekļa datplūsmu var noklausīties un </a:t>
            </a:r>
            <a:r>
              <a:rPr lang="lv-LV" dirty="0" smtClean="0"/>
              <a:t>izmainīt.</a:t>
            </a:r>
            <a:endParaRPr lang="lv-LV" dirty="0"/>
          </a:p>
        </p:txBody>
      </p:sp>
      <p:sp>
        <p:nvSpPr>
          <p:cNvPr id="3" name="Text Placeholder 2"/>
          <p:cNvSpPr>
            <a:spLocks noGrp="1"/>
          </p:cNvSpPr>
          <p:nvPr>
            <p:ph type="body" sz="quarter" idx="11"/>
          </p:nvPr>
        </p:nvSpPr>
        <p:spPr/>
        <p:txBody>
          <a:bodyPr/>
          <a:lstStyle/>
          <a:p>
            <a:r>
              <a:rPr lang="lv-LV" dirty="0" smtClean="0"/>
              <a:t>Lietotnes «</a:t>
            </a:r>
            <a:r>
              <a:rPr lang="lv-LV" dirty="0" err="1"/>
              <a:t>Grüner</a:t>
            </a:r>
            <a:r>
              <a:rPr lang="lv-LV" dirty="0"/>
              <a:t> </a:t>
            </a:r>
            <a:r>
              <a:rPr lang="lv-LV" dirty="0" err="1" smtClean="0"/>
              <a:t>Pass</a:t>
            </a:r>
            <a:r>
              <a:rPr lang="lv-LV" dirty="0" smtClean="0"/>
              <a:t>» </a:t>
            </a:r>
            <a:r>
              <a:rPr lang="lv-LV" dirty="0"/>
              <a:t>nozīmīgākie konstatējumi</a:t>
            </a:r>
          </a:p>
          <a:p>
            <a:endParaRPr lang="lv-LV" dirty="0"/>
          </a:p>
        </p:txBody>
      </p:sp>
      <p:pic>
        <p:nvPicPr>
          <p:cNvPr id="4" name="Picture 3"/>
          <p:cNvPicPr>
            <a:picLocks noChangeAspect="1"/>
          </p:cNvPicPr>
          <p:nvPr/>
        </p:nvPicPr>
        <p:blipFill>
          <a:blip r:embed="rId3"/>
          <a:stretch>
            <a:fillRect/>
          </a:stretch>
        </p:blipFill>
        <p:spPr>
          <a:xfrm>
            <a:off x="15844044" y="854075"/>
            <a:ext cx="3240000" cy="5760000"/>
          </a:xfrm>
          <a:prstGeom prst="rect">
            <a:avLst/>
          </a:prstGeom>
        </p:spPr>
      </p:pic>
    </p:spTree>
    <p:extLst>
      <p:ext uri="{BB962C8B-B14F-4D97-AF65-F5344CB8AC3E}">
        <p14:creationId xmlns:p14="http://schemas.microsoft.com/office/powerpoint/2010/main" val="2017827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1997075"/>
            <a:ext cx="15621000" cy="8460012"/>
          </a:xfrm>
        </p:spPr>
        <p:txBody>
          <a:bodyPr/>
          <a:lstStyle/>
          <a:p>
            <a:pPr marL="742950" lvl="0" indent="-742950">
              <a:buFont typeface="+mj-lt"/>
              <a:buAutoNum type="arabicPeriod"/>
            </a:pPr>
            <a:r>
              <a:rPr lang="lv-LV" sz="3200" dirty="0"/>
              <a:t>Vakcinācijas sertifikātu kvadrātkodu apstrādei izmantotās lietotnes ir plaši izplatītas, tomēr publiski pieejams maz informācijas par to drošības novērtējumu. </a:t>
            </a:r>
            <a:endParaRPr lang="lv-LV" sz="3200" dirty="0" smtClean="0"/>
          </a:p>
          <a:p>
            <a:pPr marL="742950" lvl="0" indent="-742950">
              <a:buFont typeface="+mj-lt"/>
              <a:buAutoNum type="arabicPeriod"/>
            </a:pPr>
            <a:endParaRPr lang="lv-LV" sz="3200" dirty="0"/>
          </a:p>
          <a:p>
            <a:pPr marL="742950" lvl="0" indent="-742950">
              <a:buFont typeface="+mj-lt"/>
              <a:buAutoNum type="arabicPeriod"/>
            </a:pPr>
            <a:r>
              <a:rPr lang="lv-LV" sz="3200" dirty="0"/>
              <a:t>Tīmeklī ir pieejama plaša informācija par mobilo lietotņu potenciālajām ievainojamībām, kā arī dažādas specifikācijas, kas palīdz potenciālo draudu modelēšanā</a:t>
            </a:r>
            <a:r>
              <a:rPr lang="lv-LV" sz="3200" dirty="0" smtClean="0"/>
              <a:t>.</a:t>
            </a:r>
          </a:p>
          <a:p>
            <a:pPr marL="742950" lvl="0" indent="-742950">
              <a:buFont typeface="+mj-lt"/>
              <a:buAutoNum type="arabicPeriod"/>
            </a:pPr>
            <a:endParaRPr lang="lv-LV" sz="3200" dirty="0"/>
          </a:p>
          <a:p>
            <a:pPr marL="742950" lvl="0" indent="-742950">
              <a:buFont typeface="+mj-lt"/>
              <a:buAutoNum type="arabicPeriod"/>
            </a:pPr>
            <a:r>
              <a:rPr lang="lv-LV" sz="3200" dirty="0"/>
              <a:t>Potenciālo draudu modelēšana ļauj vieglāk apkopot prasības vakcinācijas sertifikātu lietotņu drošības līmeņa aprobācijai un programmatūras ievainojamību konstatēšanai</a:t>
            </a:r>
            <a:r>
              <a:rPr lang="lv-LV" sz="3200" dirty="0" smtClean="0"/>
              <a:t>.</a:t>
            </a:r>
          </a:p>
          <a:p>
            <a:pPr marL="742950" lvl="0" indent="-742950">
              <a:buFont typeface="+mj-lt"/>
              <a:buAutoNum type="arabicPeriod"/>
            </a:pPr>
            <a:endParaRPr lang="lv-LV" sz="3200" dirty="0"/>
          </a:p>
          <a:p>
            <a:pPr marL="742950" lvl="0" indent="-742950">
              <a:buFont typeface="+mj-lt"/>
              <a:buAutoNum type="arabicPeriod"/>
            </a:pPr>
            <a:r>
              <a:rPr lang="lv-LV" sz="3200" dirty="0"/>
              <a:t>Pilnvērtīgas biznesa informācijas apkopošana par trešās puses COVID-19 lietotņu popularitāti ir sarežģīts un dārgs process, jo pieejamie rīki nav pieejami bez reģistrācijas un tie piedāvā ļoti nelielu bezmaksas funkcionalitāti. </a:t>
            </a:r>
          </a:p>
        </p:txBody>
      </p:sp>
      <p:sp>
        <p:nvSpPr>
          <p:cNvPr id="3" name="Text Placeholder 2"/>
          <p:cNvSpPr>
            <a:spLocks noGrp="1"/>
          </p:cNvSpPr>
          <p:nvPr>
            <p:ph type="body" sz="quarter" idx="11"/>
          </p:nvPr>
        </p:nvSpPr>
        <p:spPr/>
        <p:txBody>
          <a:bodyPr/>
          <a:lstStyle/>
          <a:p>
            <a:r>
              <a:rPr lang="lv-LV" dirty="0" smtClean="0"/>
              <a:t>Secinājumi (1)</a:t>
            </a:r>
            <a:endParaRPr lang="lv-LV" dirty="0"/>
          </a:p>
        </p:txBody>
      </p:sp>
    </p:spTree>
    <p:extLst>
      <p:ext uri="{BB962C8B-B14F-4D97-AF65-F5344CB8AC3E}">
        <p14:creationId xmlns:p14="http://schemas.microsoft.com/office/powerpoint/2010/main" val="1118789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1997075"/>
            <a:ext cx="15621000" cy="8460012"/>
          </a:xfrm>
        </p:spPr>
        <p:txBody>
          <a:bodyPr/>
          <a:lstStyle/>
          <a:p>
            <a:pPr marL="742950" lvl="0" indent="-742950">
              <a:buFont typeface="+mj-lt"/>
              <a:buAutoNum type="arabicPeriod" startAt="5"/>
            </a:pPr>
            <a:r>
              <a:rPr lang="lv-LV" sz="3200" dirty="0"/>
              <a:t>Veicot tehnisko drošības pārbaudi izdevās atklāt vairākas ievainojamības, kas saistītas ar nepienācīgu datu saglabāšanu un pārsūtīšanu, kā arī nesavlaicīgu datu dzēšanu. </a:t>
            </a:r>
            <a:endParaRPr lang="lv-LV" sz="3200" dirty="0" smtClean="0"/>
          </a:p>
          <a:p>
            <a:pPr marL="742950" lvl="0" indent="-742950">
              <a:buFont typeface="+mj-lt"/>
              <a:buAutoNum type="arabicPeriod" startAt="5"/>
            </a:pPr>
            <a:endParaRPr lang="lv-LV" sz="3200" dirty="0"/>
          </a:p>
          <a:p>
            <a:pPr marL="742950" lvl="0" indent="-742950">
              <a:buFont typeface="+mj-lt"/>
              <a:buAutoNum type="arabicPeriod" startAt="5"/>
            </a:pPr>
            <a:r>
              <a:rPr lang="lv-LV" sz="3200" dirty="0"/>
              <a:t>Vairāku lietotņu datu datplūsmu bija iespējams noklausīties un izmainīt. </a:t>
            </a:r>
            <a:endParaRPr lang="lv-LV" sz="3200" dirty="0" smtClean="0"/>
          </a:p>
          <a:p>
            <a:pPr marL="742950" lvl="0" indent="-742950">
              <a:buFont typeface="+mj-lt"/>
              <a:buAutoNum type="arabicPeriod" startAt="5"/>
            </a:pPr>
            <a:endParaRPr lang="lv-LV" sz="3200" dirty="0"/>
          </a:p>
          <a:p>
            <a:pPr marL="742950" lvl="0" indent="-742950">
              <a:buFont typeface="+mj-lt"/>
              <a:buAutoNum type="arabicPeriod" startAt="5"/>
            </a:pPr>
            <a:r>
              <a:rPr lang="lv-LV" sz="3200" dirty="0"/>
              <a:t>Ņemot vērā, ka lietotnes varēja darbināt ar augstākā līmeņa pilnvarām un piekļūt pilnīgi visiem sensitīvajiem datiem, kas nebija saglabāti vai pārsūtīti šifrētā veidā, var secināt, ka vakcinācijas lietotnēm nepieciešamas augstākas prasības gan tiesību līmeņa kontrolei, gan datu šifrēšanai. </a:t>
            </a:r>
            <a:endParaRPr lang="lv-LV" sz="3200" dirty="0" smtClean="0"/>
          </a:p>
          <a:p>
            <a:pPr marL="742950" lvl="0" indent="-742950">
              <a:buFont typeface="+mj-lt"/>
              <a:buAutoNum type="arabicPeriod" startAt="5"/>
            </a:pPr>
            <a:endParaRPr lang="lv-LV" sz="3200" dirty="0"/>
          </a:p>
          <a:p>
            <a:pPr marL="742950" lvl="0" indent="-742950">
              <a:buFont typeface="+mj-lt"/>
              <a:buAutoNum type="arabicPeriod" startAt="5"/>
            </a:pPr>
            <a:r>
              <a:rPr lang="lv-LV" sz="3200" dirty="0"/>
              <a:t>Lai mazinātu datu pārtveršanas uzbrukumus, izstrādātājiem vienmēr ieteicams izmantot sertifikātu piespraušanu, gan lai verificētu atzītus sertifikātus, gan ļautu droši izmantot pašparakstītus sertifikātus</a:t>
            </a:r>
            <a:r>
              <a:rPr lang="lv-LV" sz="3200" dirty="0" smtClean="0"/>
              <a:t>.</a:t>
            </a:r>
          </a:p>
          <a:p>
            <a:pPr marL="742950" lvl="0" indent="-742950">
              <a:buFont typeface="+mj-lt"/>
              <a:buAutoNum type="arabicPeriod" startAt="5"/>
            </a:pPr>
            <a:endParaRPr lang="lv-LV" sz="3200" dirty="0"/>
          </a:p>
          <a:p>
            <a:pPr marL="742950" lvl="0" indent="-742950">
              <a:buFont typeface="+mj-lt"/>
              <a:buAutoNum type="arabicPeriod" startAt="5"/>
            </a:pPr>
            <a:r>
              <a:rPr lang="lv-LV" sz="3200" dirty="0"/>
              <a:t>Dažas lietotnes joprojām izmanto neaizsargātus TLS savienojumus, ļaujot uzbrucējiem pārtvert datplūsmu, jo tās vai nu akceptē visus pašparakstītos sertifikātus, vai arī nepārbauda domēna vārdu.</a:t>
            </a:r>
          </a:p>
        </p:txBody>
      </p:sp>
      <p:sp>
        <p:nvSpPr>
          <p:cNvPr id="3" name="Text Placeholder 2"/>
          <p:cNvSpPr>
            <a:spLocks noGrp="1"/>
          </p:cNvSpPr>
          <p:nvPr>
            <p:ph type="body" sz="quarter" idx="11"/>
          </p:nvPr>
        </p:nvSpPr>
        <p:spPr>
          <a:xfrm>
            <a:off x="1137444" y="854075"/>
            <a:ext cx="15621000" cy="1143000"/>
          </a:xfrm>
        </p:spPr>
        <p:txBody>
          <a:bodyPr/>
          <a:lstStyle/>
          <a:p>
            <a:r>
              <a:rPr lang="lv-LV" dirty="0" smtClean="0"/>
              <a:t>Secinājumi (2)</a:t>
            </a:r>
            <a:endParaRPr lang="lv-LV" dirty="0"/>
          </a:p>
        </p:txBody>
      </p:sp>
    </p:spTree>
    <p:extLst>
      <p:ext uri="{BB962C8B-B14F-4D97-AF65-F5344CB8AC3E}">
        <p14:creationId xmlns:p14="http://schemas.microsoft.com/office/powerpoint/2010/main" val="318579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lv-LV" dirty="0"/>
              <a:t>Paveiktajā darbā ir apskatīta tikai neliela daļa lietotņu, koncentrējoties uz lietotnēm, kas tiek visvairāk izmantotas Latvijā, tomēr nepieciešami tālāki pētījumi, iesaistot un aktivizējot izstrādātājus, kurus šoreiz ieinteresēt neizdevās, lai varētu pilnvērtīgi pārbaudīt aizmugursistēmas, kā arī iegūt pirmkodus kvalitātes analīzei un caurskatīšanai. </a:t>
            </a:r>
            <a:endParaRPr lang="lv-LV" dirty="0" smtClean="0"/>
          </a:p>
          <a:p>
            <a:endParaRPr lang="lv-LV" dirty="0"/>
          </a:p>
          <a:p>
            <a:r>
              <a:rPr lang="lv-LV" dirty="0"/>
              <a:t>Nepieciešams celt arī sabiedrības zināšanu līmeni par niansēm, kas ir atklājušās tehnisko drošības testu laikā, kā arī par veidiem, kas jaunajiem lietotājiem palīdzētu izvēlēties visdrošākās un kvalitatīvākās lietotnes no pieejamā klāsta. Pieaugot lietotņu skaitam, kas apstrādā sensitīvu informāciju, obligāti jāanalizē, kā lietotnes piekļūst un pārsūta informāciju. </a:t>
            </a:r>
          </a:p>
        </p:txBody>
      </p:sp>
      <p:sp>
        <p:nvSpPr>
          <p:cNvPr id="3" name="Text Placeholder 2"/>
          <p:cNvSpPr>
            <a:spLocks noGrp="1"/>
          </p:cNvSpPr>
          <p:nvPr>
            <p:ph type="body" sz="quarter" idx="11"/>
          </p:nvPr>
        </p:nvSpPr>
        <p:spPr/>
        <p:txBody>
          <a:bodyPr/>
          <a:lstStyle/>
          <a:p>
            <a:r>
              <a:rPr lang="lv-LV" dirty="0" smtClean="0"/>
              <a:t>Turpmākais darbs</a:t>
            </a:r>
            <a:endParaRPr lang="lv-LV" dirty="0"/>
          </a:p>
        </p:txBody>
      </p:sp>
    </p:spTree>
    <p:extLst>
      <p:ext uri="{BB962C8B-B14F-4D97-AF65-F5344CB8AC3E}">
        <p14:creationId xmlns:p14="http://schemas.microsoft.com/office/powerpoint/2010/main" val="3539398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0" y="4435475"/>
            <a:ext cx="20105688" cy="2209800"/>
          </a:xfrm>
        </p:spPr>
        <p:txBody>
          <a:bodyPr>
            <a:normAutofit/>
          </a:bodyPr>
          <a:lstStyle/>
          <a:p>
            <a:pPr algn="ctr">
              <a:lnSpc>
                <a:spcPct val="100000"/>
              </a:lnSpc>
            </a:pPr>
            <a:r>
              <a:rPr lang="lv-LV" sz="6600" dirty="0" smtClean="0">
                <a:cs typeface="Calibri" panose="020F0502020204030204" pitchFamily="34" charset="0"/>
              </a:rPr>
              <a:t>PALDIES PAR UZMANĪBU!</a:t>
            </a:r>
            <a:endParaRPr lang="en-US" sz="6600" dirty="0">
              <a:cs typeface="Calibri" panose="020F0502020204030204" pitchFamily="34" charset="0"/>
            </a:endParaRPr>
          </a:p>
        </p:txBody>
      </p:sp>
    </p:spTree>
    <p:extLst>
      <p:ext uri="{BB962C8B-B14F-4D97-AF65-F5344CB8AC3E}">
        <p14:creationId xmlns:p14="http://schemas.microsoft.com/office/powerpoint/2010/main" val="3028044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1768475"/>
            <a:ext cx="15621000" cy="1981200"/>
          </a:xfrm>
        </p:spPr>
        <p:txBody>
          <a:bodyPr/>
          <a:lstStyle/>
          <a:p>
            <a:r>
              <a:rPr lang="lv-LV" dirty="0"/>
              <a:t>Detalizēti izpētīt mobilo lietotņu tehniskās drošības prasības un aprobēt Latvijā populāru vakcinācijas sertifikātu lietotņu drošības līmeni, kā arī konstatēt iespējamās programmatūras ievainojamības.</a:t>
            </a:r>
          </a:p>
          <a:p>
            <a:endParaRPr lang="lv-LV" dirty="0"/>
          </a:p>
        </p:txBody>
      </p:sp>
      <p:sp>
        <p:nvSpPr>
          <p:cNvPr id="3" name="Text Placeholder 2"/>
          <p:cNvSpPr>
            <a:spLocks noGrp="1"/>
          </p:cNvSpPr>
          <p:nvPr>
            <p:ph type="body" sz="quarter" idx="11"/>
          </p:nvPr>
        </p:nvSpPr>
        <p:spPr/>
        <p:txBody>
          <a:bodyPr/>
          <a:lstStyle/>
          <a:p>
            <a:r>
              <a:rPr lang="lv-LV" dirty="0" smtClean="0"/>
              <a:t>Maģistra darba mērķis</a:t>
            </a:r>
            <a:endParaRPr lang="lv-LV" dirty="0"/>
          </a:p>
        </p:txBody>
      </p:sp>
      <p:sp>
        <p:nvSpPr>
          <p:cNvPr id="6" name="Text Placeholder 1"/>
          <p:cNvSpPr txBox="1">
            <a:spLocks/>
          </p:cNvSpPr>
          <p:nvPr/>
        </p:nvSpPr>
        <p:spPr>
          <a:xfrm>
            <a:off x="1137444" y="5426075"/>
            <a:ext cx="15621000" cy="4953000"/>
          </a:xfrm>
          <a:prstGeom prst="rect">
            <a:avLst/>
          </a:prstGeom>
        </p:spPr>
        <p:txBody>
          <a:bodyPr vert="horz" lIns="91440" tIns="45720" rIns="91440" bIns="45720" rtlCol="0">
            <a:noAutofit/>
          </a:bodyPr>
          <a:lstStyle>
            <a:lvl1pPr marL="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1pPr>
            <a:lvl2pPr marL="4572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2pPr>
            <a:lvl3pPr marL="9144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3pPr>
            <a:lvl4pPr marL="13716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4pPr>
            <a:lvl5pPr marL="18288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2950" lvl="0" indent="-742950">
              <a:buFont typeface="+mj-lt"/>
              <a:buAutoNum type="arabicPeriod"/>
            </a:pPr>
            <a:r>
              <a:rPr lang="lv-LV" dirty="0"/>
              <a:t>Izpētīt, analizēt un apkopot informāciju par mobilajām lietotnēm un to potenciālajām ievainojamībām.</a:t>
            </a:r>
          </a:p>
          <a:p>
            <a:pPr marL="742950" lvl="0" indent="-742950">
              <a:buFont typeface="+mj-lt"/>
              <a:buAutoNum type="arabicPeriod"/>
            </a:pPr>
            <a:r>
              <a:rPr lang="lv-LV" dirty="0"/>
              <a:t>Izanalizēt tīmeklī pieejamo izlūkošanas informāciju par COVID-19 vakcinācijas sertifikātu kvadrātkodu mobilajām lietotnēm.</a:t>
            </a:r>
          </a:p>
          <a:p>
            <a:pPr marL="742950" lvl="0" indent="-742950">
              <a:buFont typeface="+mj-lt"/>
              <a:buAutoNum type="arabicPeriod"/>
            </a:pPr>
            <a:r>
              <a:rPr lang="lv-LV" dirty="0"/>
              <a:t>Izveidot vakcinācijas sertifikātu lietotnes potenciālo draudu modeli.</a:t>
            </a:r>
          </a:p>
          <a:p>
            <a:pPr marL="742950" lvl="0" indent="-742950">
              <a:buFont typeface="+mj-lt"/>
              <a:buAutoNum type="arabicPeriod"/>
            </a:pPr>
            <a:r>
              <a:rPr lang="lv-LV" dirty="0"/>
              <a:t>Apkopot Latvijā izplatītāko COVID-19 vakcinācijas sertifikātu mobilo lietotņu </a:t>
            </a:r>
            <a:r>
              <a:rPr lang="lv-LV" dirty="0" smtClean="0"/>
              <a:t>sarakstu.</a:t>
            </a:r>
            <a:endParaRPr lang="lv-LV" dirty="0"/>
          </a:p>
          <a:p>
            <a:pPr marL="742950" lvl="0" indent="-742950">
              <a:buFont typeface="+mj-lt"/>
              <a:buAutoNum type="arabicPeriod"/>
            </a:pPr>
            <a:r>
              <a:rPr lang="lv-LV" dirty="0"/>
              <a:t>Veikt tehnisko drošības pārbaudi un izanalizēt potenciālos draudus Latvijā izplatītākajās COVID-19 vakcinācijas sertifikātu mobilajās lietotnēs.</a:t>
            </a:r>
          </a:p>
          <a:p>
            <a:endParaRPr lang="lv-LV" kern="0" dirty="0" smtClean="0"/>
          </a:p>
          <a:p>
            <a:endParaRPr lang="lv-LV" kern="0" dirty="0"/>
          </a:p>
        </p:txBody>
      </p:sp>
      <p:sp>
        <p:nvSpPr>
          <p:cNvPr id="7" name="Text Placeholder 2"/>
          <p:cNvSpPr txBox="1">
            <a:spLocks/>
          </p:cNvSpPr>
          <p:nvPr/>
        </p:nvSpPr>
        <p:spPr>
          <a:xfrm>
            <a:off x="1137444" y="4283075"/>
            <a:ext cx="15621000" cy="1600200"/>
          </a:xfrm>
          <a:prstGeom prst="rect">
            <a:avLst/>
          </a:prstGeom>
        </p:spPr>
        <p:txBody>
          <a:bodyPr vert="horz" lIns="91440" tIns="45720" rIns="91440" bIns="45720" rtlCol="0">
            <a:noAutofit/>
          </a:bodyPr>
          <a:lstStyle>
            <a:lvl1pPr marL="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1pPr>
            <a:lvl2pPr marL="4572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2pPr>
            <a:lvl3pPr marL="9144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3pPr>
            <a:lvl4pPr marL="13716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4pPr>
            <a:lvl5pPr marL="18288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lv-LV" kern="0" dirty="0" smtClean="0"/>
              <a:t>Darba uzdevumi</a:t>
            </a:r>
            <a:endParaRPr lang="lv-LV" kern="0" dirty="0"/>
          </a:p>
        </p:txBody>
      </p:sp>
    </p:spTree>
    <p:extLst>
      <p:ext uri="{BB962C8B-B14F-4D97-AF65-F5344CB8AC3E}">
        <p14:creationId xmlns:p14="http://schemas.microsoft.com/office/powerpoint/2010/main" val="120268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3063875"/>
            <a:ext cx="15621000" cy="7393212"/>
          </a:xfrm>
        </p:spPr>
        <p:txBody>
          <a:bodyPr/>
          <a:lstStyle/>
          <a:p>
            <a:pPr marL="571500" indent="-571500">
              <a:buFont typeface="Arial" panose="020B0604020202020204" pitchFamily="34" charset="0"/>
              <a:buChar char="•"/>
            </a:pPr>
            <a:r>
              <a:rPr lang="lv-LV" dirty="0" smtClean="0"/>
              <a:t>Apskatītas </a:t>
            </a:r>
            <a:r>
              <a:rPr lang="lv-LV" dirty="0"/>
              <a:t>Latvijā populāras </a:t>
            </a:r>
            <a:r>
              <a:rPr lang="lv-LV" dirty="0" smtClean="0"/>
              <a:t>mobilās lietotnes</a:t>
            </a:r>
            <a:r>
              <a:rPr lang="lv-LV" dirty="0"/>
              <a:t>, kas apstrādā Eiropas digitālo COVID-19 sertifikātu</a:t>
            </a:r>
            <a:r>
              <a:rPr lang="lv-LV" dirty="0" smtClean="0"/>
              <a:t>.</a:t>
            </a:r>
            <a:endParaRPr lang="lv-LV" dirty="0"/>
          </a:p>
          <a:p>
            <a:pPr marL="571500" indent="-571500">
              <a:buFont typeface="Arial" panose="020B0604020202020204" pitchFamily="34" charset="0"/>
              <a:buChar char="•"/>
            </a:pPr>
            <a:r>
              <a:rPr lang="lv-LV" dirty="0" smtClean="0"/>
              <a:t>Uzrunātie izstrādātāji un uzturētāji </a:t>
            </a:r>
            <a:r>
              <a:rPr lang="lv-LV" dirty="0"/>
              <a:t>neautorizēja pilnvērtīgu ielaušanās testēšanu un nesniedza piekļuvi iekšējai informācijai, tāpēc modelētos draudus var uzskatīt tikai par teorētiskiem. </a:t>
            </a:r>
          </a:p>
          <a:p>
            <a:pPr marL="571500" indent="-571500">
              <a:buFont typeface="Arial" panose="020B0604020202020204" pitchFamily="34" charset="0"/>
              <a:buChar char="•"/>
            </a:pPr>
            <a:r>
              <a:rPr lang="lv-LV" dirty="0" smtClean="0"/>
              <a:t>Aizmugursistēmu </a:t>
            </a:r>
            <a:r>
              <a:rPr lang="lv-LV" dirty="0"/>
              <a:t>API un lietotņu saskarņu darbība ir </a:t>
            </a:r>
            <a:r>
              <a:rPr lang="lv-LV" dirty="0" smtClean="0"/>
              <a:t>apskatīta mērā, kas nerada </a:t>
            </a:r>
            <a:r>
              <a:rPr lang="lv-LV" dirty="0"/>
              <a:t>nelabvēlīgu ietekmi uz sistēmām, jo </a:t>
            </a:r>
            <a:r>
              <a:rPr lang="lv-LV" dirty="0" smtClean="0"/>
              <a:t>piekļuve iekšējiem resursiem nebija autorizēta. </a:t>
            </a:r>
          </a:p>
          <a:p>
            <a:pPr marL="571500" indent="-571500">
              <a:buFont typeface="Arial" panose="020B0604020202020204" pitchFamily="34" charset="0"/>
              <a:buChar char="•"/>
            </a:pPr>
            <a:r>
              <a:rPr lang="lv-LV" dirty="0" smtClean="0"/>
              <a:t>Aplūkota </a:t>
            </a:r>
            <a:r>
              <a:rPr lang="lv-LV" dirty="0"/>
              <a:t>ir datu aizsardzības perspektīva, nevis pašu vakcinācijas sertifikātu ģenerēšana. </a:t>
            </a:r>
            <a:endParaRPr lang="lv-LV" dirty="0" smtClean="0"/>
          </a:p>
          <a:p>
            <a:pPr marL="571500" indent="-571500">
              <a:buFont typeface="Arial" panose="020B0604020202020204" pitchFamily="34" charset="0"/>
              <a:buChar char="•"/>
            </a:pPr>
            <a:r>
              <a:rPr lang="lv-LV" dirty="0"/>
              <a:t>Lietotņu ievainojamības aplūkotas tikai no melnās kastes testēšanas principa, neveicot pirmkoda kvalitātes analīzi. </a:t>
            </a:r>
          </a:p>
          <a:p>
            <a:pPr marL="571500" indent="-571500">
              <a:buFont typeface="Arial" panose="020B0604020202020204" pitchFamily="34" charset="0"/>
              <a:buChar char="•"/>
            </a:pPr>
            <a:endParaRPr lang="lv-LV" dirty="0"/>
          </a:p>
          <a:p>
            <a:pPr marL="571500" indent="-571500">
              <a:buFont typeface="Arial" panose="020B0604020202020204" pitchFamily="34" charset="0"/>
              <a:buChar char="•"/>
            </a:pPr>
            <a:endParaRPr lang="lv-LV" dirty="0"/>
          </a:p>
          <a:p>
            <a:pPr marL="571500" indent="-571500">
              <a:buFont typeface="Arial" panose="020B0604020202020204" pitchFamily="34" charset="0"/>
              <a:buChar char="•"/>
            </a:pPr>
            <a:endParaRPr lang="lv-LV" dirty="0" smtClean="0"/>
          </a:p>
        </p:txBody>
      </p:sp>
      <p:sp>
        <p:nvSpPr>
          <p:cNvPr id="3" name="Text Placeholder 2"/>
          <p:cNvSpPr>
            <a:spLocks noGrp="1"/>
          </p:cNvSpPr>
          <p:nvPr>
            <p:ph type="body" sz="quarter" idx="11"/>
          </p:nvPr>
        </p:nvSpPr>
        <p:spPr/>
        <p:txBody>
          <a:bodyPr/>
          <a:lstStyle/>
          <a:p>
            <a:r>
              <a:rPr lang="lv-LV" dirty="0" smtClean="0"/>
              <a:t>Ierobežojumi</a:t>
            </a:r>
            <a:endParaRPr lang="lv-LV" dirty="0"/>
          </a:p>
        </p:txBody>
      </p:sp>
    </p:spTree>
    <p:extLst>
      <p:ext uri="{BB962C8B-B14F-4D97-AF65-F5344CB8AC3E}">
        <p14:creationId xmlns:p14="http://schemas.microsoft.com/office/powerpoint/2010/main" val="686375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lv-LV" dirty="0" smtClean="0"/>
              <a:t>Nozīmīgākie mobilo lietotņu drošības draudi</a:t>
            </a:r>
            <a:endParaRPr lang="lv-LV" dirty="0"/>
          </a:p>
        </p:txBody>
      </p:sp>
      <p:pic>
        <p:nvPicPr>
          <p:cNvPr id="4" name="Picture 3"/>
          <p:cNvPicPr/>
          <p:nvPr/>
        </p:nvPicPr>
        <p:blipFill>
          <a:blip r:embed="rId3" cstate="print">
            <a:extLst>
              <a:ext uri="{28A0092B-C50C-407E-A947-70E740481C1C}">
                <a14:useLocalDpi xmlns:a14="http://schemas.microsoft.com/office/drawing/2010/main"/>
              </a:ext>
            </a:extLst>
          </a:blip>
          <a:stretch>
            <a:fillRect/>
          </a:stretch>
        </p:blipFill>
        <p:spPr>
          <a:xfrm>
            <a:off x="16225044" y="625475"/>
            <a:ext cx="3200400" cy="1143633"/>
          </a:xfrm>
          <a:prstGeom prst="rect">
            <a:avLst/>
          </a:prstGeom>
        </p:spPr>
      </p:pic>
      <p:sp>
        <p:nvSpPr>
          <p:cNvPr id="5" name="Text Placeholder 4"/>
          <p:cNvSpPr>
            <a:spLocks noGrp="1"/>
          </p:cNvSpPr>
          <p:nvPr>
            <p:ph type="body" sz="quarter" idx="10"/>
          </p:nvPr>
        </p:nvSpPr>
        <p:spPr>
          <a:xfrm>
            <a:off x="1137444" y="3140075"/>
            <a:ext cx="15621000" cy="5632311"/>
          </a:xfrm>
          <a:prstGeom prst="rect">
            <a:avLst/>
          </a:prstGeom>
        </p:spPr>
        <p:txBody>
          <a:bodyPr wrap="square">
            <a:spAutoFit/>
          </a:bodyPr>
          <a:lstStyle/>
          <a:p>
            <a:r>
              <a:rPr lang="lv-LV" dirty="0" smtClean="0"/>
              <a:t>1. </a:t>
            </a:r>
            <a:r>
              <a:rPr lang="lv-LV" dirty="0"/>
              <a:t>Neatbilstoša platformas </a:t>
            </a:r>
            <a:r>
              <a:rPr lang="lv-LV" dirty="0" smtClean="0"/>
              <a:t>lietošana (funkcijas izmantošana)</a:t>
            </a:r>
            <a:endParaRPr lang="lv-LV" dirty="0"/>
          </a:p>
          <a:p>
            <a:r>
              <a:rPr lang="lv-LV" dirty="0" smtClean="0"/>
              <a:t>2. </a:t>
            </a:r>
            <a:r>
              <a:rPr lang="lv-LV" dirty="0"/>
              <a:t>Nedroša datu </a:t>
            </a:r>
            <a:r>
              <a:rPr lang="lv-LV" dirty="0" smtClean="0"/>
              <a:t>glabāšana (datu iegūšana no ierīces)</a:t>
            </a:r>
            <a:endParaRPr lang="lv-LV" dirty="0"/>
          </a:p>
          <a:p>
            <a:r>
              <a:rPr lang="lv-LV" dirty="0" smtClean="0"/>
              <a:t>3. </a:t>
            </a:r>
            <a:r>
              <a:rPr lang="lv-LV" dirty="0"/>
              <a:t>Nedroša </a:t>
            </a:r>
            <a:r>
              <a:rPr lang="lv-LV" dirty="0" smtClean="0"/>
              <a:t>saziņa (nešifrēti dati, neuzticams datortīkls)</a:t>
            </a:r>
            <a:endParaRPr lang="lv-LV" dirty="0"/>
          </a:p>
          <a:p>
            <a:r>
              <a:rPr lang="lv-LV" dirty="0" smtClean="0"/>
              <a:t>4. </a:t>
            </a:r>
            <a:r>
              <a:rPr lang="lv-LV" dirty="0"/>
              <a:t>Nedroša </a:t>
            </a:r>
            <a:r>
              <a:rPr lang="lv-LV" dirty="0" smtClean="0"/>
              <a:t>autentifikācija (rekvizītu zādzība vai apiešana)</a:t>
            </a:r>
            <a:endParaRPr lang="lv-LV" dirty="0"/>
          </a:p>
          <a:p>
            <a:r>
              <a:rPr lang="lv-LV" dirty="0" smtClean="0"/>
              <a:t>5. </a:t>
            </a:r>
            <a:r>
              <a:rPr lang="lv-LV" dirty="0"/>
              <a:t>Neatbilstoša </a:t>
            </a:r>
            <a:r>
              <a:rPr lang="lv-LV" dirty="0" smtClean="0"/>
              <a:t>šifrēšana (piekļūšana šifrētiem datiem)</a:t>
            </a:r>
            <a:endParaRPr lang="lv-LV" dirty="0"/>
          </a:p>
          <a:p>
            <a:r>
              <a:rPr lang="lv-LV" dirty="0" smtClean="0"/>
              <a:t>6. </a:t>
            </a:r>
            <a:r>
              <a:rPr lang="lv-LV" dirty="0"/>
              <a:t>Nedroša autorizācija </a:t>
            </a:r>
            <a:r>
              <a:rPr lang="lv-LV" dirty="0" smtClean="0"/>
              <a:t>(autorizācijas apiešana)</a:t>
            </a:r>
            <a:endParaRPr lang="lv-LV" dirty="0"/>
          </a:p>
          <a:p>
            <a:r>
              <a:rPr lang="lv-LV" dirty="0" smtClean="0"/>
              <a:t>7. </a:t>
            </a:r>
            <a:r>
              <a:rPr lang="lv-LV" dirty="0"/>
              <a:t>Nekvalitatīvs </a:t>
            </a:r>
            <a:r>
              <a:rPr lang="lv-LV" dirty="0" smtClean="0"/>
              <a:t>kods (nepietiekama vērtību validācija)</a:t>
            </a:r>
            <a:endParaRPr lang="lv-LV" dirty="0"/>
          </a:p>
          <a:p>
            <a:r>
              <a:rPr lang="lv-LV" dirty="0" smtClean="0"/>
              <a:t>8. </a:t>
            </a:r>
            <a:r>
              <a:rPr lang="lv-LV" dirty="0"/>
              <a:t>Koda </a:t>
            </a:r>
            <a:r>
              <a:rPr lang="lv-LV" dirty="0" smtClean="0"/>
              <a:t>sagrozīšana (lietotnes modificēšana)</a:t>
            </a:r>
            <a:endParaRPr lang="lv-LV" dirty="0"/>
          </a:p>
          <a:p>
            <a:r>
              <a:rPr lang="lv-LV" dirty="0" smtClean="0"/>
              <a:t>9. </a:t>
            </a:r>
            <a:r>
              <a:rPr lang="lv-LV" dirty="0"/>
              <a:t>Reversā </a:t>
            </a:r>
            <a:r>
              <a:rPr lang="lv-LV" dirty="0" smtClean="0"/>
              <a:t>inženierija (lietotnes analizēšana ar rīkiem)</a:t>
            </a:r>
            <a:endParaRPr lang="lv-LV" dirty="0"/>
          </a:p>
          <a:p>
            <a:r>
              <a:rPr lang="lv-LV" dirty="0" smtClean="0"/>
              <a:t>10. </a:t>
            </a:r>
            <a:r>
              <a:rPr lang="lv-LV" dirty="0"/>
              <a:t>Nezināma </a:t>
            </a:r>
            <a:r>
              <a:rPr lang="lv-LV" dirty="0" smtClean="0"/>
              <a:t>funkcionalitāte (apdraudējums no slēptas funkcionalitātes)</a:t>
            </a:r>
          </a:p>
        </p:txBody>
      </p:sp>
    </p:spTree>
    <p:extLst>
      <p:ext uri="{BB962C8B-B14F-4D97-AF65-F5344CB8AC3E}">
        <p14:creationId xmlns:p14="http://schemas.microsoft.com/office/powerpoint/2010/main" val="2942186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66244" y="2178275"/>
            <a:ext cx="13792200" cy="2181000"/>
          </a:xfrm>
        </p:spPr>
        <p:txBody>
          <a:bodyPr/>
          <a:lstStyle/>
          <a:p>
            <a:r>
              <a:rPr lang="en-US" dirty="0"/>
              <a:t>OWASP </a:t>
            </a:r>
            <a:r>
              <a:rPr lang="lv-LV" dirty="0" smtClean="0"/>
              <a:t>ir izstrādājis </a:t>
            </a:r>
            <a:r>
              <a:rPr lang="lv-LV" u="sng" dirty="0" smtClean="0"/>
              <a:t>un regulāri papildina</a:t>
            </a:r>
            <a:r>
              <a:rPr lang="lv-LV" dirty="0" smtClean="0"/>
              <a:t> Mobilo ievainojamību risku apkopojumu standartu (MASVS), </a:t>
            </a:r>
            <a:r>
              <a:rPr lang="lv-LV" dirty="0"/>
              <a:t>kas nosaka mobilo lietotņu drošības testēšanas scenāriju </a:t>
            </a:r>
            <a:r>
              <a:rPr lang="lv-LV" dirty="0" smtClean="0"/>
              <a:t>pamatprasības, un Mobilo lietotņu drošības testēšanas gidu (MSTG), </a:t>
            </a:r>
            <a:r>
              <a:rPr lang="lv-LV" dirty="0"/>
              <a:t>kas </a:t>
            </a:r>
            <a:r>
              <a:rPr lang="lv-LV" dirty="0" smtClean="0"/>
              <a:t>detalizēti apraksta </a:t>
            </a:r>
            <a:r>
              <a:rPr lang="lv-LV" dirty="0"/>
              <a:t>MASVS </a:t>
            </a:r>
            <a:r>
              <a:rPr lang="lv-LV" dirty="0" smtClean="0"/>
              <a:t>tehniskos procesus un rīkus.</a:t>
            </a:r>
            <a:endParaRPr lang="lv-LV" dirty="0"/>
          </a:p>
        </p:txBody>
      </p:sp>
      <p:sp>
        <p:nvSpPr>
          <p:cNvPr id="3" name="Text Placeholder 2"/>
          <p:cNvSpPr>
            <a:spLocks noGrp="1"/>
          </p:cNvSpPr>
          <p:nvPr>
            <p:ph type="body" sz="quarter" idx="11"/>
          </p:nvPr>
        </p:nvSpPr>
        <p:spPr/>
        <p:txBody>
          <a:bodyPr/>
          <a:lstStyle/>
          <a:p>
            <a:r>
              <a:rPr lang="lv-LV" dirty="0" smtClean="0"/>
              <a:t>Testēšanas standarti un prasības</a:t>
            </a:r>
            <a:endParaRPr lang="lv-LV" dirty="0"/>
          </a:p>
        </p:txBody>
      </p:sp>
      <p:sp>
        <p:nvSpPr>
          <p:cNvPr id="10" name="Text Placeholder 1"/>
          <p:cNvSpPr txBox="1">
            <a:spLocks/>
          </p:cNvSpPr>
          <p:nvPr/>
        </p:nvSpPr>
        <p:spPr>
          <a:xfrm>
            <a:off x="2995044" y="6626675"/>
            <a:ext cx="13792200" cy="2181000"/>
          </a:xfrm>
          <a:prstGeom prst="rect">
            <a:avLst/>
          </a:prstGeom>
        </p:spPr>
        <p:txBody>
          <a:bodyPr vert="horz" lIns="91440" tIns="45720" rIns="91440" bIns="45720" rtlCol="0">
            <a:noAutofit/>
          </a:bodyPr>
          <a:lstStyle>
            <a:lvl1pPr marL="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1pPr>
            <a:lvl2pPr marL="4572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2pPr>
            <a:lvl3pPr marL="9144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3pPr>
            <a:lvl4pPr marL="13716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4pPr>
            <a:lvl5pPr marL="1828800">
              <a:defRPr sz="3600" b="0" i="0" baseline="0">
                <a:solidFill>
                  <a:schemeClr val="tx1">
                    <a:lumMod val="95000"/>
                    <a:lumOff val="5000"/>
                  </a:schemeClr>
                </a:solidFill>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lv-LV" kern="0" dirty="0" smtClean="0"/>
              <a:t>Vakcinācijas sertifikātu mobilās lietotnes izmanto, lai </a:t>
            </a:r>
            <a:r>
              <a:rPr lang="lv-LV" u="sng" kern="0" dirty="0" smtClean="0"/>
              <a:t>uzglabātu un pārbaudītu</a:t>
            </a:r>
            <a:r>
              <a:rPr lang="lv-LV" kern="0" dirty="0" smtClean="0"/>
              <a:t> vakcinācijas sertifikātu kvadrātkodus. Tās no centralizēta servera regulāri iegūst informāciju par sertifikāta derīguma statusu.</a:t>
            </a:r>
            <a:endParaRPr lang="lv-LV" kern="0" dirty="0"/>
          </a:p>
        </p:txBody>
      </p:sp>
      <p:sp>
        <p:nvSpPr>
          <p:cNvPr id="11" name="Text Placeholder 2"/>
          <p:cNvSpPr txBox="1">
            <a:spLocks/>
          </p:cNvSpPr>
          <p:nvPr/>
        </p:nvSpPr>
        <p:spPr>
          <a:xfrm>
            <a:off x="1166244" y="5302475"/>
            <a:ext cx="15621000" cy="1600200"/>
          </a:xfrm>
          <a:prstGeom prst="rect">
            <a:avLst/>
          </a:prstGeom>
        </p:spPr>
        <p:txBody>
          <a:bodyPr vert="horz" lIns="91440" tIns="45720" rIns="91440" bIns="45720" rtlCol="0">
            <a:noAutofit/>
          </a:bodyPr>
          <a:lstStyle>
            <a:lvl1pPr marL="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1pPr>
            <a:lvl2pPr marL="4572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2pPr>
            <a:lvl3pPr marL="9144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3pPr>
            <a:lvl4pPr marL="13716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4pPr>
            <a:lvl5pPr marL="1828800">
              <a:lnSpc>
                <a:spcPct val="76000"/>
              </a:lnSpc>
              <a:defRPr sz="6000" b="1" i="0">
                <a:solidFill>
                  <a:schemeClr val="tx1">
                    <a:lumMod val="95000"/>
                    <a:lumOff val="5000"/>
                  </a:schemeClr>
                </a:solidFill>
                <a:latin typeface="Minion Pro" panose="02040503050306020203" pitchFamily="18" charset="0"/>
                <a:ea typeface="+mn-ea"/>
                <a:cs typeface="Times New Roman" panose="02020603050405020304" pitchFamily="18" charset="0"/>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lv-LV" kern="0" dirty="0" smtClean="0"/>
              <a:t>Vakcinācijas sertifikātu mobilās lietotnes</a:t>
            </a:r>
            <a:endParaRPr lang="lv-LV" kern="0" dirty="0"/>
          </a:p>
        </p:txBody>
      </p:sp>
      <p:pic>
        <p:nvPicPr>
          <p:cNvPr id="13" name="Picture 12"/>
          <p:cNvPicPr>
            <a:picLocks noChangeAspect="1"/>
          </p:cNvPicPr>
          <p:nvPr/>
        </p:nvPicPr>
        <p:blipFill>
          <a:blip r:embed="rId3"/>
          <a:stretch>
            <a:fillRect/>
          </a:stretch>
        </p:blipFill>
        <p:spPr>
          <a:xfrm>
            <a:off x="794393" y="2125927"/>
            <a:ext cx="2285695" cy="228569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240" y="6626675"/>
            <a:ext cx="1800000" cy="1800000"/>
          </a:xfrm>
          <a:prstGeom prst="rect">
            <a:avLst/>
          </a:prstGeom>
        </p:spPr>
      </p:pic>
    </p:spTree>
    <p:extLst>
      <p:ext uri="{BB962C8B-B14F-4D97-AF65-F5344CB8AC3E}">
        <p14:creationId xmlns:p14="http://schemas.microsoft.com/office/powerpoint/2010/main" val="645508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lv-LV" dirty="0" smtClean="0"/>
              <a:t>Programmatūras trūkumi </a:t>
            </a:r>
            <a:r>
              <a:rPr lang="lv-LV" dirty="0" smtClean="0"/>
              <a:t>un ievainojamības</a:t>
            </a:r>
            <a:endParaRPr lang="lv-LV" dirty="0"/>
          </a:p>
        </p:txBody>
      </p:sp>
      <p:sp>
        <p:nvSpPr>
          <p:cNvPr id="4" name="Rectangle 3"/>
          <p:cNvSpPr/>
          <p:nvPr/>
        </p:nvSpPr>
        <p:spPr>
          <a:xfrm>
            <a:off x="1289844" y="2682875"/>
            <a:ext cx="15468600" cy="3416320"/>
          </a:xfrm>
          <a:prstGeom prst="rect">
            <a:avLst/>
          </a:prstGeom>
        </p:spPr>
        <p:txBody>
          <a:bodyPr wrap="square">
            <a:spAutoFit/>
          </a:bodyPr>
          <a:lstStyle/>
          <a:p>
            <a:pPr marL="571500" indent="-571500">
              <a:buFont typeface="Arial" panose="020B0604020202020204" pitchFamily="34" charset="0"/>
              <a:buChar char="•"/>
            </a:pPr>
            <a:r>
              <a:rPr lang="lv-LV" sz="3600" dirty="0">
                <a:latin typeface="Minion Pro" panose="02040503050306020203" pitchFamily="18" charset="0"/>
              </a:rPr>
              <a:t>Izplatītāko programmatūras trūkumu saraksts CWE (</a:t>
            </a:r>
            <a:r>
              <a:rPr lang="lv-LV" sz="3600" i="1" dirty="0" err="1">
                <a:latin typeface="Minion Pro" panose="02040503050306020203" pitchFamily="18" charset="0"/>
              </a:rPr>
              <a:t>Common</a:t>
            </a:r>
            <a:r>
              <a:rPr lang="lv-LV" sz="3600" i="1" dirty="0">
                <a:latin typeface="Minion Pro" panose="02040503050306020203" pitchFamily="18" charset="0"/>
              </a:rPr>
              <a:t> </a:t>
            </a:r>
            <a:r>
              <a:rPr lang="lv-LV" sz="3600" i="1" dirty="0" err="1">
                <a:latin typeface="Minion Pro" panose="02040503050306020203" pitchFamily="18" charset="0"/>
              </a:rPr>
              <a:t>Weakness</a:t>
            </a:r>
            <a:r>
              <a:rPr lang="lv-LV" sz="3600" i="1" dirty="0">
                <a:latin typeface="Minion Pro" panose="02040503050306020203" pitchFamily="18" charset="0"/>
              </a:rPr>
              <a:t> </a:t>
            </a:r>
            <a:r>
              <a:rPr lang="lv-LV" sz="3600" i="1" dirty="0" err="1">
                <a:latin typeface="Minion Pro" panose="02040503050306020203" pitchFamily="18" charset="0"/>
              </a:rPr>
              <a:t>Enumeration</a:t>
            </a:r>
            <a:r>
              <a:rPr lang="lv-LV" sz="3600" dirty="0" smtClean="0">
                <a:latin typeface="Minion Pro" panose="02040503050306020203" pitchFamily="18" charset="0"/>
              </a:rPr>
              <a:t>).</a:t>
            </a:r>
          </a:p>
          <a:p>
            <a:pPr marL="571500" indent="-571500">
              <a:buFont typeface="Arial" panose="020B0604020202020204" pitchFamily="34" charset="0"/>
              <a:buChar char="•"/>
            </a:pPr>
            <a:endParaRPr lang="lv-LV" sz="3600" dirty="0">
              <a:latin typeface="Minion Pro" panose="02040503050306020203" pitchFamily="18" charset="0"/>
            </a:endParaRPr>
          </a:p>
          <a:p>
            <a:pPr marL="571500" indent="-571500">
              <a:buFont typeface="Arial" panose="020B0604020202020204" pitchFamily="34" charset="0"/>
              <a:buChar char="•"/>
            </a:pPr>
            <a:r>
              <a:rPr lang="lv-LV" sz="3600" dirty="0" smtClean="0">
                <a:latin typeface="Minion Pro" panose="02040503050306020203" pitchFamily="18" charset="0"/>
              </a:rPr>
              <a:t>Brīvs </a:t>
            </a:r>
            <a:r>
              <a:rPr lang="lv-LV" sz="3600" dirty="0">
                <a:latin typeface="Minion Pro" panose="02040503050306020203" pitchFamily="18" charset="0"/>
              </a:rPr>
              <a:t>un atvērts industrijas standarts </a:t>
            </a:r>
            <a:r>
              <a:rPr lang="lv-LV" sz="3600" dirty="0" smtClean="0">
                <a:latin typeface="Minion Pro" panose="02040503050306020203" pitchFamily="18" charset="0"/>
              </a:rPr>
              <a:t>— CVSS punktu sistēma </a:t>
            </a:r>
            <a:r>
              <a:rPr lang="lv-LV" sz="3600" dirty="0">
                <a:latin typeface="Minion Pro" panose="02040503050306020203" pitchFamily="18" charset="0"/>
              </a:rPr>
              <a:t>(</a:t>
            </a:r>
            <a:r>
              <a:rPr lang="lv-LV" sz="3600" i="1" dirty="0" err="1">
                <a:latin typeface="Minion Pro" panose="02040503050306020203" pitchFamily="18" charset="0"/>
              </a:rPr>
              <a:t>Common</a:t>
            </a:r>
            <a:r>
              <a:rPr lang="lv-LV" sz="3600" i="1" dirty="0">
                <a:latin typeface="Minion Pro" panose="02040503050306020203" pitchFamily="18" charset="0"/>
              </a:rPr>
              <a:t> </a:t>
            </a:r>
            <a:r>
              <a:rPr lang="lv-LV" sz="3600" i="1" dirty="0" err="1">
                <a:latin typeface="Minion Pro" panose="02040503050306020203" pitchFamily="18" charset="0"/>
              </a:rPr>
              <a:t>Vulnerability</a:t>
            </a:r>
            <a:r>
              <a:rPr lang="lv-LV" sz="3600" i="1" dirty="0">
                <a:latin typeface="Minion Pro" panose="02040503050306020203" pitchFamily="18" charset="0"/>
              </a:rPr>
              <a:t> </a:t>
            </a:r>
            <a:r>
              <a:rPr lang="lv-LV" sz="3600" i="1" dirty="0" err="1">
                <a:latin typeface="Minion Pro" panose="02040503050306020203" pitchFamily="18" charset="0"/>
              </a:rPr>
              <a:t>Scoring</a:t>
            </a:r>
            <a:r>
              <a:rPr lang="lv-LV" sz="3600" i="1" dirty="0">
                <a:latin typeface="Minion Pro" panose="02040503050306020203" pitchFamily="18" charset="0"/>
              </a:rPr>
              <a:t> </a:t>
            </a:r>
            <a:r>
              <a:rPr lang="lv-LV" sz="3600" i="1" dirty="0" err="1">
                <a:latin typeface="Minion Pro" panose="02040503050306020203" pitchFamily="18" charset="0"/>
              </a:rPr>
              <a:t>System</a:t>
            </a:r>
            <a:r>
              <a:rPr lang="lv-LV" sz="3600" dirty="0" smtClean="0">
                <a:latin typeface="Minion Pro" panose="02040503050306020203" pitchFamily="18" charset="0"/>
              </a:rPr>
              <a:t>) izplatītāko ievainojamību nopietnības izvērtēšanai ļauj prioritizēt </a:t>
            </a:r>
            <a:r>
              <a:rPr lang="lv-LV" sz="3600" dirty="0">
                <a:latin typeface="Minion Pro" panose="02040503050306020203" pitchFamily="18" charset="0"/>
              </a:rPr>
              <a:t>resursus problēmu novēršanai. </a:t>
            </a:r>
            <a:endParaRPr lang="lv-LV" sz="3600" dirty="0" smtClean="0">
              <a:latin typeface="Minion Pro" panose="02040503050306020203" pitchFamily="18" charset="0"/>
            </a:endParaRPr>
          </a:p>
        </p:txBody>
      </p:sp>
      <p:pic>
        <p:nvPicPr>
          <p:cNvPr id="2" name="Picture 1"/>
          <p:cNvPicPr>
            <a:picLocks noChangeAspect="1"/>
          </p:cNvPicPr>
          <p:nvPr/>
        </p:nvPicPr>
        <p:blipFill>
          <a:blip r:embed="rId3"/>
          <a:stretch>
            <a:fillRect/>
          </a:stretch>
        </p:blipFill>
        <p:spPr>
          <a:xfrm>
            <a:off x="1943029" y="6898024"/>
            <a:ext cx="14009829" cy="2945597"/>
          </a:xfrm>
          <a:prstGeom prst="rect">
            <a:avLst/>
          </a:prstGeom>
        </p:spPr>
      </p:pic>
      <p:sp>
        <p:nvSpPr>
          <p:cNvPr id="5" name="Rectangle 4"/>
          <p:cNvSpPr/>
          <p:nvPr/>
        </p:nvSpPr>
        <p:spPr>
          <a:xfrm>
            <a:off x="9705151" y="10088452"/>
            <a:ext cx="5588966" cy="400110"/>
          </a:xfrm>
          <a:prstGeom prst="rect">
            <a:avLst/>
          </a:prstGeom>
        </p:spPr>
        <p:txBody>
          <a:bodyPr wrap="none">
            <a:spAutoFit/>
          </a:bodyPr>
          <a:lstStyle/>
          <a:p>
            <a:pPr algn="r"/>
            <a:r>
              <a:rPr lang="lv-LV" i="1" dirty="0">
                <a:latin typeface="Minion Pro" panose="02040503050306020203" pitchFamily="18" charset="0"/>
              </a:rPr>
              <a:t>Avots: </a:t>
            </a:r>
            <a:r>
              <a:rPr lang="lv-LV" i="1" dirty="0" err="1">
                <a:solidFill>
                  <a:schemeClr val="tx1">
                    <a:lumMod val="50000"/>
                  </a:schemeClr>
                </a:solidFill>
                <a:latin typeface="Minion Pro" panose="02040503050306020203" pitchFamily="18" charset="0"/>
              </a:rPr>
              <a:t>European</a:t>
            </a:r>
            <a:r>
              <a:rPr lang="lv-LV" i="1" dirty="0">
                <a:solidFill>
                  <a:schemeClr val="tx1">
                    <a:lumMod val="50000"/>
                  </a:schemeClr>
                </a:solidFill>
                <a:latin typeface="Minion Pro" panose="02040503050306020203" pitchFamily="18" charset="0"/>
              </a:rPr>
              <a:t> </a:t>
            </a:r>
            <a:r>
              <a:rPr lang="lv-LV" sz="2000" i="1" dirty="0" err="1">
                <a:solidFill>
                  <a:schemeClr val="tx1">
                    <a:lumMod val="50000"/>
                  </a:schemeClr>
                </a:solidFill>
                <a:latin typeface="Minion Pro" panose="02040503050306020203" pitchFamily="18" charset="0"/>
              </a:rPr>
              <a:t>Network</a:t>
            </a:r>
            <a:r>
              <a:rPr lang="lv-LV" i="1" dirty="0">
                <a:solidFill>
                  <a:schemeClr val="tx1">
                    <a:lumMod val="50000"/>
                  </a:schemeClr>
                </a:solidFill>
                <a:latin typeface="Minion Pro" panose="02040503050306020203" pitchFamily="18" charset="0"/>
              </a:rPr>
              <a:t> </a:t>
            </a:r>
            <a:r>
              <a:rPr lang="lv-LV" i="1" dirty="0" err="1">
                <a:solidFill>
                  <a:schemeClr val="tx1">
                    <a:lumMod val="50000"/>
                  </a:schemeClr>
                </a:solidFill>
                <a:latin typeface="Minion Pro" panose="02040503050306020203" pitchFamily="18" charset="0"/>
              </a:rPr>
              <a:t>and</a:t>
            </a:r>
            <a:r>
              <a:rPr lang="lv-LV" i="1" dirty="0">
                <a:solidFill>
                  <a:schemeClr val="tx1">
                    <a:lumMod val="50000"/>
                  </a:schemeClr>
                </a:solidFill>
                <a:latin typeface="Minion Pro" panose="02040503050306020203" pitchFamily="18" charset="0"/>
              </a:rPr>
              <a:t> </a:t>
            </a:r>
            <a:r>
              <a:rPr lang="lv-LV" i="1" dirty="0" err="1">
                <a:solidFill>
                  <a:schemeClr val="tx1">
                    <a:lumMod val="50000"/>
                  </a:schemeClr>
                </a:solidFill>
                <a:latin typeface="Minion Pro" panose="02040503050306020203" pitchFamily="18" charset="0"/>
              </a:rPr>
              <a:t>Information</a:t>
            </a:r>
            <a:r>
              <a:rPr lang="lv-LV" i="1" dirty="0">
                <a:solidFill>
                  <a:schemeClr val="tx1">
                    <a:lumMod val="50000"/>
                  </a:schemeClr>
                </a:solidFill>
                <a:latin typeface="Minion Pro" panose="02040503050306020203" pitchFamily="18" charset="0"/>
              </a:rPr>
              <a:t> </a:t>
            </a:r>
            <a:r>
              <a:rPr lang="lv-LV" i="1" dirty="0" err="1">
                <a:solidFill>
                  <a:schemeClr val="tx1">
                    <a:lumMod val="50000"/>
                  </a:schemeClr>
                </a:solidFill>
                <a:latin typeface="Minion Pro" panose="02040503050306020203" pitchFamily="18" charset="0"/>
              </a:rPr>
              <a:t>Security</a:t>
            </a:r>
            <a:r>
              <a:rPr lang="lv-LV" i="1" dirty="0">
                <a:solidFill>
                  <a:schemeClr val="tx1">
                    <a:lumMod val="50000"/>
                  </a:schemeClr>
                </a:solidFill>
                <a:latin typeface="Minion Pro" panose="02040503050306020203" pitchFamily="18" charset="0"/>
              </a:rPr>
              <a:t> </a:t>
            </a:r>
            <a:r>
              <a:rPr lang="lv-LV" i="1" dirty="0" err="1">
                <a:solidFill>
                  <a:schemeClr val="tx1">
                    <a:lumMod val="50000"/>
                  </a:schemeClr>
                </a:solidFill>
                <a:latin typeface="Minion Pro" panose="02040503050306020203" pitchFamily="18" charset="0"/>
              </a:rPr>
              <a:t>Agency</a:t>
            </a:r>
            <a:endParaRPr lang="lv-LV" i="1" dirty="0">
              <a:latin typeface="Minion Pro" panose="02040503050306020203" pitchFamily="18" charset="0"/>
            </a:endParaRPr>
          </a:p>
        </p:txBody>
      </p:sp>
    </p:spTree>
    <p:extLst>
      <p:ext uri="{BB962C8B-B14F-4D97-AF65-F5344CB8AC3E}">
        <p14:creationId xmlns:p14="http://schemas.microsoft.com/office/powerpoint/2010/main" val="90634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99644" y="3140075"/>
            <a:ext cx="15087600" cy="4495800"/>
          </a:xfrm>
        </p:spPr>
        <p:txBody>
          <a:bodyPr/>
          <a:lstStyle/>
          <a:p>
            <a:pPr marL="571500" indent="-571500">
              <a:buFont typeface="Arial" panose="020B0604020202020204" pitchFamily="34" charset="0"/>
              <a:buChar char="•"/>
            </a:pPr>
            <a:r>
              <a:rPr lang="lv-LV" dirty="0" smtClean="0"/>
              <a:t>Latvijā populārāko vakcinācijas sertifikātu mobilo lietotņu apkopojums</a:t>
            </a:r>
          </a:p>
          <a:p>
            <a:pPr marL="571500" indent="-571500">
              <a:buFont typeface="Arial" panose="020B0604020202020204" pitchFamily="34" charset="0"/>
              <a:buChar char="•"/>
            </a:pPr>
            <a:endParaRPr lang="lv-LV" dirty="0" smtClean="0"/>
          </a:p>
          <a:p>
            <a:pPr marL="571500" indent="-571500">
              <a:buFont typeface="Arial" panose="020B0604020202020204" pitchFamily="34" charset="0"/>
              <a:buChar char="•"/>
            </a:pPr>
            <a:r>
              <a:rPr lang="lv-LV" dirty="0" smtClean="0"/>
              <a:t>Draudu modelis</a:t>
            </a:r>
          </a:p>
          <a:p>
            <a:pPr marL="571500" indent="-571500">
              <a:buFont typeface="Arial" panose="020B0604020202020204" pitchFamily="34" charset="0"/>
              <a:buChar char="•"/>
            </a:pPr>
            <a:endParaRPr lang="lv-LV" dirty="0" smtClean="0"/>
          </a:p>
          <a:p>
            <a:pPr marL="571500" indent="-571500">
              <a:buFont typeface="Arial" panose="020B0604020202020204" pitchFamily="34" charset="0"/>
              <a:buChar char="•"/>
            </a:pPr>
            <a:r>
              <a:rPr lang="lv-LV" dirty="0" smtClean="0"/>
              <a:t>Tehniskās drošības pārbaudes rezultāti</a:t>
            </a:r>
          </a:p>
        </p:txBody>
      </p:sp>
      <p:sp>
        <p:nvSpPr>
          <p:cNvPr id="3" name="Text Placeholder 2"/>
          <p:cNvSpPr>
            <a:spLocks noGrp="1"/>
          </p:cNvSpPr>
          <p:nvPr>
            <p:ph type="body" sz="quarter" idx="11"/>
          </p:nvPr>
        </p:nvSpPr>
        <p:spPr/>
        <p:txBody>
          <a:bodyPr/>
          <a:lstStyle/>
          <a:p>
            <a:r>
              <a:rPr lang="lv-LV" dirty="0" smtClean="0"/>
              <a:t>Pētījuma rezultāti</a:t>
            </a:r>
            <a:endParaRPr lang="lv-LV"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844" y="3140075"/>
            <a:ext cx="1800000" cy="1800000"/>
          </a:xfrm>
          <a:prstGeom prst="rect">
            <a:avLst/>
          </a:prstGeom>
        </p:spPr>
      </p:pic>
    </p:spTree>
    <p:extLst>
      <p:ext uri="{BB962C8B-B14F-4D97-AF65-F5344CB8AC3E}">
        <p14:creationId xmlns:p14="http://schemas.microsoft.com/office/powerpoint/2010/main" val="2106504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37444" y="2454275"/>
            <a:ext cx="15621000" cy="8002812"/>
          </a:xfrm>
        </p:spPr>
        <p:txBody>
          <a:bodyPr/>
          <a:lstStyle/>
          <a:p>
            <a:pPr marL="571500" indent="-571500">
              <a:buFont typeface="Arial" panose="020B0604020202020204" pitchFamily="34" charset="0"/>
              <a:buChar char="•"/>
            </a:pPr>
            <a:r>
              <a:rPr lang="lv-LV" dirty="0"/>
              <a:t>A</a:t>
            </a:r>
            <a:r>
              <a:rPr lang="lv-LV" dirty="0" smtClean="0"/>
              <a:t>utors </a:t>
            </a:r>
            <a:r>
              <a:rPr lang="lv-LV" dirty="0"/>
              <a:t>uzstādīja 20 </a:t>
            </a:r>
            <a:r>
              <a:rPr lang="lv-LV" dirty="0" smtClean="0"/>
              <a:t>dažādu valstu lietotnes </a:t>
            </a:r>
            <a:r>
              <a:rPr lang="lv-LV" dirty="0"/>
              <a:t>un pārliecinājās par to atbilstību Eiropas vakcinācijas sertifikāta atbalstam. </a:t>
            </a:r>
            <a:endParaRPr lang="lv-LV" dirty="0" smtClean="0"/>
          </a:p>
          <a:p>
            <a:pPr marL="571500" indent="-571500">
              <a:buFont typeface="Arial" panose="020B0604020202020204" pitchFamily="34" charset="0"/>
              <a:buChar char="•"/>
            </a:pPr>
            <a:r>
              <a:rPr lang="lv-LV" dirty="0" smtClean="0"/>
              <a:t>Izmantojot </a:t>
            </a:r>
            <a:r>
              <a:rPr lang="lv-LV" i="1" dirty="0" err="1" smtClean="0"/>
              <a:t>Appmagic</a:t>
            </a:r>
            <a:r>
              <a:rPr lang="lv-LV" i="1" dirty="0" smtClean="0"/>
              <a:t> </a:t>
            </a:r>
            <a:r>
              <a:rPr lang="lv-LV" dirty="0" smtClean="0"/>
              <a:t>vietni, </a:t>
            </a:r>
            <a:r>
              <a:rPr lang="lv-LV" dirty="0"/>
              <a:t>autors atlasīja populārākās lietotnes, </a:t>
            </a:r>
            <a:r>
              <a:rPr lang="lv-LV" dirty="0" smtClean="0"/>
              <a:t>kas pieejamas </a:t>
            </a:r>
            <a:r>
              <a:rPr lang="lv-LV" dirty="0"/>
              <a:t>gan </a:t>
            </a:r>
            <a:r>
              <a:rPr lang="lv-LV" i="1" dirty="0"/>
              <a:t>Android</a:t>
            </a:r>
            <a:r>
              <a:rPr lang="lv-LV" dirty="0"/>
              <a:t>, gan </a:t>
            </a:r>
            <a:r>
              <a:rPr lang="lv-LV" i="1" dirty="0" err="1"/>
              <a:t>iOS</a:t>
            </a:r>
            <a:r>
              <a:rPr lang="lv-LV" dirty="0"/>
              <a:t> platformā. </a:t>
            </a:r>
            <a:endParaRPr lang="lv-LV" dirty="0" smtClean="0"/>
          </a:p>
          <a:p>
            <a:pPr marL="571500" indent="-571500">
              <a:buFont typeface="Arial" panose="020B0604020202020204" pitchFamily="34" charset="0"/>
              <a:buChar char="•"/>
            </a:pPr>
            <a:r>
              <a:rPr lang="lv-LV" dirty="0" smtClean="0"/>
              <a:t>Sarakstā iekļauta </a:t>
            </a:r>
            <a:r>
              <a:rPr lang="lv-LV" dirty="0"/>
              <a:t>arī oficiālā Latvijā izveidotā lietotne </a:t>
            </a:r>
            <a:r>
              <a:rPr lang="lv-LV" i="1" dirty="0"/>
              <a:t>Covid19Verify</a:t>
            </a:r>
            <a:r>
              <a:rPr lang="lv-LV" dirty="0" smtClean="0"/>
              <a:t>.</a:t>
            </a:r>
          </a:p>
          <a:p>
            <a:pPr marL="571500" indent="-571500">
              <a:buFont typeface="Arial" panose="020B0604020202020204" pitchFamily="34" charset="0"/>
              <a:buChar char="•"/>
            </a:pPr>
            <a:endParaRPr lang="lv-LV" dirty="0"/>
          </a:p>
          <a:p>
            <a:pPr marL="571500" indent="-571500">
              <a:buFont typeface="Arial" panose="020B0604020202020204" pitchFamily="34" charset="0"/>
              <a:buChar char="•"/>
            </a:pPr>
            <a:endParaRPr lang="lv-LV" dirty="0"/>
          </a:p>
        </p:txBody>
      </p:sp>
      <p:sp>
        <p:nvSpPr>
          <p:cNvPr id="3" name="Text Placeholder 2"/>
          <p:cNvSpPr>
            <a:spLocks noGrp="1"/>
          </p:cNvSpPr>
          <p:nvPr>
            <p:ph type="body" sz="quarter" idx="11"/>
          </p:nvPr>
        </p:nvSpPr>
        <p:spPr/>
        <p:txBody>
          <a:bodyPr/>
          <a:lstStyle/>
          <a:p>
            <a:r>
              <a:rPr lang="lv-LV" dirty="0" smtClean="0"/>
              <a:t>Latvijā populārāko vakcinācijas sertifikātu mobilo lietotņu apkopojums</a:t>
            </a:r>
            <a:endParaRPr lang="lv-LV" dirty="0"/>
          </a:p>
        </p:txBody>
      </p:sp>
      <p:grpSp>
        <p:nvGrpSpPr>
          <p:cNvPr id="11" name="Group 10"/>
          <p:cNvGrpSpPr/>
          <p:nvPr/>
        </p:nvGrpSpPr>
        <p:grpSpPr>
          <a:xfrm>
            <a:off x="1827213" y="5379297"/>
            <a:ext cx="13716000" cy="5077790"/>
            <a:chOff x="1823244" y="5426074"/>
            <a:chExt cx="10972800" cy="5497757"/>
          </a:xfrm>
          <a:noFill/>
        </p:grpSpPr>
        <p:graphicFrame>
          <p:nvGraphicFramePr>
            <p:cNvPr id="9" name="Chart 8"/>
            <p:cNvGraphicFramePr>
              <a:graphicFrameLocks/>
            </p:cNvGraphicFramePr>
            <p:nvPr>
              <p:extLst>
                <p:ext uri="{D42A27DB-BD31-4B8C-83A1-F6EECF244321}">
                  <p14:modId xmlns:p14="http://schemas.microsoft.com/office/powerpoint/2010/main" val="1327560894"/>
                </p:ext>
              </p:extLst>
            </p:nvPr>
          </p:nvGraphicFramePr>
          <p:xfrm>
            <a:off x="1823244" y="5426074"/>
            <a:ext cx="10972800" cy="503612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0250045" y="10490629"/>
              <a:ext cx="2485039" cy="433202"/>
            </a:xfrm>
            <a:prstGeom prst="rect">
              <a:avLst/>
            </a:prstGeom>
            <a:grpFill/>
            <a:ln>
              <a:noFill/>
            </a:ln>
          </p:spPr>
          <p:txBody>
            <a:bodyPr wrap="none" rtlCol="0">
              <a:spAutoFit/>
            </a:bodyPr>
            <a:lstStyle/>
            <a:p>
              <a:pPr algn="r"/>
              <a:r>
                <a:rPr lang="lv-LV" sz="2000" i="1" dirty="0" smtClean="0">
                  <a:latin typeface="Minion Pro" panose="02040503050306020203" pitchFamily="18" charset="0"/>
                </a:rPr>
                <a:t>Avots: https://appmagic.rocks</a:t>
              </a:r>
              <a:endParaRPr lang="lv-LV" sz="2000" i="1" dirty="0">
                <a:latin typeface="Minion Pro" panose="02040503050306020203" pitchFamily="18" charset="0"/>
              </a:endParaRPr>
            </a:p>
          </p:txBody>
        </p:sp>
      </p:grpSp>
    </p:spTree>
    <p:extLst>
      <p:ext uri="{BB962C8B-B14F-4D97-AF65-F5344CB8AC3E}">
        <p14:creationId xmlns:p14="http://schemas.microsoft.com/office/powerpoint/2010/main" val="2941083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99694"/>
      </a:hlink>
      <a:folHlink>
        <a:srgbClr val="BF807B"/>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6396</TotalTime>
  <Words>1939</Words>
  <Application>Microsoft Office PowerPoint</Application>
  <PresentationFormat>Custom</PresentationFormat>
  <Paragraphs>400</Paragraphs>
  <Slides>24</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Liberation Serif</vt:lpstr>
      <vt:lpstr>LM Roman 12</vt:lpstr>
      <vt:lpstr>Minion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EDIS NOBIS EXCEATIAE  PORPORUM DERIT</dc:title>
  <dc:creator>Sergey</dc:creator>
  <cp:lastModifiedBy>Eduards Blumbergs</cp:lastModifiedBy>
  <cp:revision>236</cp:revision>
  <cp:lastPrinted>2022-06-01T01:41:54Z</cp:lastPrinted>
  <dcterms:created xsi:type="dcterms:W3CDTF">2018-05-23T10:57:02Z</dcterms:created>
  <dcterms:modified xsi:type="dcterms:W3CDTF">2022-06-02T19:52:26Z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2018-05-10T00:00:00Z</vt:filetime>
  </property>
  <property fmtid="{D5CDD505-2E9C-101B-9397-08002B2CF9AE}" pid="3" name="Creator">
    <vt:lpwstr>Adobe InDesign CC 13.0 (Macintosh)</vt:lpwstr>
  </property>
  <property fmtid="{D5CDD505-2E9C-101B-9397-08002B2CF9AE}" pid="4" name="LastSaved">
    <vt:filetime>2018-05-23T00:00:00Z</vt:filetime>
  </property>
</Properties>
</file>